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8"/>
  </p:notesMasterIdLst>
  <p:sldIdLst>
    <p:sldId id="256" r:id="rId2"/>
    <p:sldId id="468" r:id="rId3"/>
    <p:sldId id="432" r:id="rId4"/>
    <p:sldId id="507" r:id="rId5"/>
    <p:sldId id="506" r:id="rId6"/>
    <p:sldId id="505" r:id="rId7"/>
    <p:sldId id="294" r:id="rId8"/>
    <p:sldId id="336" r:id="rId9"/>
    <p:sldId id="337" r:id="rId10"/>
    <p:sldId id="338" r:id="rId11"/>
    <p:sldId id="464" r:id="rId12"/>
    <p:sldId id="504" r:id="rId13"/>
    <p:sldId id="335" r:id="rId14"/>
    <p:sldId id="508" r:id="rId15"/>
    <p:sldId id="264" r:id="rId16"/>
    <p:sldId id="510" r:id="rId17"/>
    <p:sldId id="282" r:id="rId18"/>
    <p:sldId id="283" r:id="rId19"/>
    <p:sldId id="287" r:id="rId20"/>
    <p:sldId id="295" r:id="rId21"/>
    <p:sldId id="448" r:id="rId22"/>
    <p:sldId id="342" r:id="rId23"/>
    <p:sldId id="343" r:id="rId24"/>
    <p:sldId id="344" r:id="rId25"/>
    <p:sldId id="345" r:id="rId26"/>
    <p:sldId id="340" r:id="rId27"/>
    <p:sldId id="346" r:id="rId28"/>
    <p:sldId id="347" r:id="rId29"/>
    <p:sldId id="351" r:id="rId30"/>
    <p:sldId id="348" r:id="rId31"/>
    <p:sldId id="349" r:id="rId32"/>
    <p:sldId id="350" r:id="rId33"/>
    <p:sldId id="479" r:id="rId34"/>
    <p:sldId id="361" r:id="rId35"/>
    <p:sldId id="353" r:id="rId36"/>
    <p:sldId id="467" r:id="rId37"/>
    <p:sldId id="358" r:id="rId38"/>
    <p:sldId id="359" r:id="rId39"/>
    <p:sldId id="360" r:id="rId40"/>
    <p:sldId id="356" r:id="rId41"/>
    <p:sldId id="364" r:id="rId42"/>
    <p:sldId id="362" r:id="rId43"/>
    <p:sldId id="480" r:id="rId44"/>
    <p:sldId id="365" r:id="rId45"/>
    <p:sldId id="366" r:id="rId46"/>
    <p:sldId id="367" r:id="rId47"/>
    <p:sldId id="371" r:id="rId48"/>
    <p:sldId id="368" r:id="rId49"/>
    <p:sldId id="516" r:id="rId50"/>
    <p:sldId id="369" r:id="rId51"/>
    <p:sldId id="370" r:id="rId52"/>
    <p:sldId id="372" r:id="rId53"/>
    <p:sldId id="373" r:id="rId54"/>
    <p:sldId id="374" r:id="rId55"/>
    <p:sldId id="375" r:id="rId56"/>
    <p:sldId id="449" r:id="rId57"/>
    <p:sldId id="376" r:id="rId58"/>
    <p:sldId id="377" r:id="rId59"/>
    <p:sldId id="379" r:id="rId60"/>
    <p:sldId id="450" r:id="rId61"/>
    <p:sldId id="469" r:id="rId62"/>
    <p:sldId id="378" r:id="rId63"/>
    <p:sldId id="381" r:id="rId64"/>
    <p:sldId id="451" r:id="rId65"/>
    <p:sldId id="453" r:id="rId66"/>
    <p:sldId id="454" r:id="rId67"/>
    <p:sldId id="455" r:id="rId68"/>
    <p:sldId id="384" r:id="rId69"/>
    <p:sldId id="385" r:id="rId70"/>
    <p:sldId id="483" r:id="rId71"/>
    <p:sldId id="484" r:id="rId72"/>
    <p:sldId id="485" r:id="rId73"/>
    <p:sldId id="486" r:id="rId74"/>
    <p:sldId id="475" r:id="rId75"/>
    <p:sldId id="476" r:id="rId76"/>
    <p:sldId id="456" r:id="rId77"/>
    <p:sldId id="390" r:id="rId78"/>
    <p:sldId id="393" r:id="rId79"/>
    <p:sldId id="391" r:id="rId80"/>
    <p:sldId id="470" r:id="rId81"/>
    <p:sldId id="471" r:id="rId82"/>
    <p:sldId id="461" r:id="rId83"/>
    <p:sldId id="396" r:id="rId84"/>
    <p:sldId id="435" r:id="rId85"/>
    <p:sldId id="466" r:id="rId86"/>
    <p:sldId id="447" r:id="rId87"/>
    <p:sldId id="398" r:id="rId88"/>
    <p:sldId id="436" r:id="rId89"/>
    <p:sldId id="438" r:id="rId90"/>
    <p:sldId id="442" r:id="rId91"/>
    <p:sldId id="441" r:id="rId92"/>
    <p:sldId id="440" r:id="rId93"/>
    <p:sldId id="439" r:id="rId94"/>
    <p:sldId id="444" r:id="rId95"/>
    <p:sldId id="445" r:id="rId96"/>
    <p:sldId id="443" r:id="rId97"/>
    <p:sldId id="446" r:id="rId98"/>
    <p:sldId id="406" r:id="rId99"/>
    <p:sldId id="407" r:id="rId100"/>
    <p:sldId id="410" r:id="rId101"/>
    <p:sldId id="411" r:id="rId102"/>
    <p:sldId id="412" r:id="rId103"/>
    <p:sldId id="452" r:id="rId104"/>
    <p:sldId id="413" r:id="rId105"/>
    <p:sldId id="458" r:id="rId106"/>
    <p:sldId id="459" r:id="rId107"/>
    <p:sldId id="460" r:id="rId108"/>
    <p:sldId id="457" r:id="rId109"/>
    <p:sldId id="462" r:id="rId110"/>
    <p:sldId id="463" r:id="rId111"/>
    <p:sldId id="477" r:id="rId112"/>
    <p:sldId id="478" r:id="rId113"/>
    <p:sldId id="419" r:id="rId114"/>
    <p:sldId id="429" r:id="rId115"/>
    <p:sldId id="487" r:id="rId116"/>
    <p:sldId id="420" r:id="rId117"/>
    <p:sldId id="430" r:id="rId118"/>
    <p:sldId id="431" r:id="rId119"/>
    <p:sldId id="488" r:id="rId120"/>
    <p:sldId id="489" r:id="rId121"/>
    <p:sldId id="502" r:id="rId122"/>
    <p:sldId id="490" r:id="rId123"/>
    <p:sldId id="496" r:id="rId124"/>
    <p:sldId id="409" r:id="rId125"/>
    <p:sldId id="497" r:id="rId126"/>
    <p:sldId id="491" r:id="rId127"/>
    <p:sldId id="498" r:id="rId128"/>
    <p:sldId id="499" r:id="rId129"/>
    <p:sldId id="500" r:id="rId130"/>
    <p:sldId id="492" r:id="rId131"/>
    <p:sldId id="501" r:id="rId132"/>
    <p:sldId id="493" r:id="rId133"/>
    <p:sldId id="495" r:id="rId134"/>
    <p:sldId id="515" r:id="rId135"/>
    <p:sldId id="511" r:id="rId136"/>
    <p:sldId id="514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68"/>
            <p14:sldId id="432"/>
            <p14:sldId id="507"/>
            <p14:sldId id="506"/>
            <p14:sldId id="505"/>
            <p14:sldId id="294"/>
            <p14:sldId id="336"/>
            <p14:sldId id="337"/>
            <p14:sldId id="338"/>
            <p14:sldId id="464"/>
            <p14:sldId id="504"/>
            <p14:sldId id="335"/>
            <p14:sldId id="508"/>
            <p14:sldId id="264"/>
            <p14:sldId id="510"/>
            <p14:sldId id="282"/>
            <p14:sldId id="283"/>
            <p14:sldId id="287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479"/>
            <p14:sldId id="361"/>
            <p14:sldId id="353"/>
            <p14:sldId id="467"/>
            <p14:sldId id="358"/>
            <p14:sldId id="359"/>
            <p14:sldId id="360"/>
            <p14:sldId id="356"/>
            <p14:sldId id="364"/>
            <p14:sldId id="362"/>
            <p14:sldId id="480"/>
            <p14:sldId id="365"/>
            <p14:sldId id="366"/>
            <p14:sldId id="367"/>
            <p14:sldId id="371"/>
            <p14:sldId id="368"/>
            <p14:sldId id="516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469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483"/>
            <p14:sldId id="484"/>
            <p14:sldId id="485"/>
            <p14:sldId id="486"/>
            <p14:sldId id="475"/>
            <p14:sldId id="476"/>
            <p14:sldId id="456"/>
            <p14:sldId id="390"/>
            <p14:sldId id="393"/>
            <p14:sldId id="391"/>
            <p14:sldId id="470"/>
            <p14:sldId id="471"/>
            <p14:sldId id="461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57"/>
            <p14:sldId id="462"/>
            <p14:sldId id="463"/>
            <p14:sldId id="477"/>
            <p14:sldId id="478"/>
            <p14:sldId id="419"/>
            <p14:sldId id="429"/>
            <p14:sldId id="487"/>
            <p14:sldId id="420"/>
            <p14:sldId id="430"/>
            <p14:sldId id="431"/>
            <p14:sldId id="488"/>
            <p14:sldId id="489"/>
            <p14:sldId id="502"/>
            <p14:sldId id="490"/>
            <p14:sldId id="496"/>
            <p14:sldId id="409"/>
            <p14:sldId id="497"/>
            <p14:sldId id="491"/>
            <p14:sldId id="498"/>
            <p14:sldId id="499"/>
            <p14:sldId id="500"/>
            <p14:sldId id="492"/>
            <p14:sldId id="501"/>
            <p14:sldId id="493"/>
            <p14:sldId id="495"/>
            <p14:sldId id="515"/>
            <p14:sldId id="511"/>
            <p14:sldId id="5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7" autoAdjust="0"/>
    <p:restoredTop sz="94637"/>
  </p:normalViewPr>
  <p:slideViewPr>
    <p:cSldViewPr snapToGrid="0">
      <p:cViewPr varScale="1">
        <p:scale>
          <a:sx n="84" d="100"/>
          <a:sy n="84" d="100"/>
        </p:scale>
        <p:origin x="113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8-44D1-8D7F-8E8FEED53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Optimization and solver setup</c:v>
                </c:pt>
                <c:pt idx="2">
                  <c:v>Model physics</c:v>
                </c:pt>
                <c:pt idx="3">
                  <c:v>Math theory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88-44D1-8D7F-8E8FEED53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284608"/>
        <c:axId val="509284936"/>
      </c:barChart>
      <c:catAx>
        <c:axId val="5092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84936"/>
        <c:crosses val="autoZero"/>
        <c:auto val="1"/>
        <c:lblAlgn val="ctr"/>
        <c:lblOffset val="100"/>
        <c:noMultiLvlLbl val="0"/>
      </c:catAx>
      <c:valAx>
        <c:axId val="509284936"/>
        <c:scaling>
          <c:orientation val="minMax"/>
          <c:max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284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end goal for these simulations is to perform design, so once a simulation becomes mature, it is logical to include it in a numerical optimization loop.</a:t>
            </a:r>
          </a:p>
          <a:p>
            <a:endParaRPr dirty="0"/>
          </a:p>
          <a:p>
            <a:endParaRPr dirty="0"/>
          </a:p>
          <a:p>
            <a:r>
              <a:rPr dirty="0"/>
              <a:t>Numerical simulations are particularly valuable for design, because we change the design more easily in the computer model, and revaluate the performance.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1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end goal for these simulations is to perform design, so once a simulation becomes mature, it is logical to include it in a numerical optimization loop.</a:t>
            </a:r>
          </a:p>
          <a:p>
            <a:endParaRPr dirty="0"/>
          </a:p>
          <a:p>
            <a:endParaRPr dirty="0"/>
          </a:p>
          <a:p>
            <a:r>
              <a:rPr dirty="0"/>
              <a:t>Numerical simulations are particularly valuable for design, because we change the design more easily in the computer model, and revaluate the performance.</a:t>
            </a:r>
          </a:p>
        </p:txBody>
      </p:sp>
    </p:spTree>
    <p:extLst>
      <p:ext uri="{BB962C8B-B14F-4D97-AF65-F5344CB8AC3E}">
        <p14:creationId xmlns:p14="http://schemas.microsoft.com/office/powerpoint/2010/main" val="400246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there are two approaches.</a:t>
            </a:r>
          </a:p>
        </p:txBody>
      </p:sp>
    </p:spTree>
    <p:extLst>
      <p:ext uri="{BB962C8B-B14F-4D97-AF65-F5344CB8AC3E}">
        <p14:creationId xmlns:p14="http://schemas.microsoft.com/office/powerpoint/2010/main" val="3560916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Shape 4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lang="en-US" dirty="0"/>
              <a:t>Gradient-based scale better and are the only practical option for certain problems.</a:t>
            </a:r>
          </a:p>
          <a:p>
            <a:pPr>
              <a:defRPr sz="1800"/>
            </a:pPr>
            <a:r>
              <a:rPr dirty="0"/>
              <a:t>Given the large number of design variables (100’s to 1000’s), gradient-based optimization is our only hope to solving these problems.</a:t>
            </a:r>
          </a:p>
          <a:p>
            <a:pPr>
              <a:defRPr sz="1800"/>
            </a:pPr>
            <a:r>
              <a:rPr dirty="0"/>
              <a:t>Furthermore, it pays to use efficient methods for computing the gradients.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" name="Shape 5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dirty="0"/>
              <a:t>Here is a quick overview of the different methods that are available.</a:t>
            </a:r>
          </a:p>
          <a:p>
            <a:pPr>
              <a:defRPr sz="1800"/>
            </a:pPr>
            <a:r>
              <a:rPr dirty="0"/>
              <a:t>Finite differences are popular, but suffer from accuracy problems. They are also not efficient, since they require at least one analysis for each design variable.</a:t>
            </a:r>
            <a:endParaRPr lang="en-US" dirty="0"/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dirty="0"/>
              <a:t>Only two of them scale well with the number of variables: adjoint methods, and reverse mode AD.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mdolab.engin.umich.edu/publications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55B2-B3D7-4CA1-BBE9-914E0CD97E5A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22B-0DB9-48A0-A976-4C2D2749DD00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4D13-1055-427B-AA71-9611CDAD3FF8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631531" y="5082881"/>
            <a:ext cx="250031" cy="22839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21457">
              <a:defRPr sz="984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9546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[Declarative sentence title]"/>
          <p:cNvSpPr txBox="1">
            <a:spLocks noGrp="1"/>
          </p:cNvSpPr>
          <p:nvPr>
            <p:ph type="body" sz="quarter" idx="13"/>
          </p:nvPr>
        </p:nvSpPr>
        <p:spPr>
          <a:xfrm>
            <a:off x="261938" y="140919"/>
            <a:ext cx="11668125" cy="13687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953">
                <a:solidFill>
                  <a:srgbClr val="1F386E"/>
                </a:solidFill>
              </a:defRPr>
            </a:lvl1pPr>
          </a:lstStyle>
          <a:p>
            <a:r>
              <a:t>[Declarative sentence title]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0628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91949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idx="13"/>
          </p:nvPr>
        </p:nvSpPr>
        <p:spPr>
          <a:xfrm>
            <a:off x="-259649" y="-26940"/>
            <a:ext cx="13761462" cy="6858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" name="http://mdolab.engin.umich.edu/publications">
            <a:hlinkClick r:id="rId2"/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78594" y="5834872"/>
            <a:ext cx="7467126" cy="41076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1758"/>
              </a:spcBef>
              <a:buSzTx/>
              <a:buFontTx/>
              <a:buNone/>
              <a:defRPr sz="2250" u="sng">
                <a:solidFill>
                  <a:srgbClr val="00396F"/>
                </a:solidFill>
                <a:hlinkClick r:id="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http://mdolab.engin.umich.edu/publications</a:t>
            </a:r>
          </a:p>
        </p:txBody>
      </p:sp>
      <p:sp>
        <p:nvSpPr>
          <p:cNvPr id="109" name="Image"/>
          <p:cNvSpPr>
            <a:spLocks noGrp="1"/>
          </p:cNvSpPr>
          <p:nvPr>
            <p:ph type="pic" sz="quarter" idx="15"/>
          </p:nvPr>
        </p:nvSpPr>
        <p:spPr>
          <a:xfrm>
            <a:off x="8214925" y="5853269"/>
            <a:ext cx="3849788" cy="90845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0" name="Thank you"/>
          <p:cNvSpPr txBox="1">
            <a:spLocks noGrp="1"/>
          </p:cNvSpPr>
          <p:nvPr>
            <p:ph type="body" sz="quarter" idx="16"/>
          </p:nvPr>
        </p:nvSpPr>
        <p:spPr>
          <a:xfrm>
            <a:off x="1064199" y="762114"/>
            <a:ext cx="11445746" cy="11124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5554" b="1">
                <a:solidFill>
                  <a:srgbClr val="1F376E"/>
                </a:solidFill>
              </a:defRPr>
            </a:lvl1pPr>
          </a:lstStyle>
          <a:p>
            <a:r>
              <a:t>Thank you</a:t>
            </a:r>
          </a:p>
        </p:txBody>
      </p:sp>
      <p:sp>
        <p:nvSpPr>
          <p:cNvPr id="111" name="Line"/>
          <p:cNvSpPr/>
          <p:nvPr/>
        </p:nvSpPr>
        <p:spPr>
          <a:xfrm flipH="1" flipV="1">
            <a:off x="3710523" y="4425254"/>
            <a:ext cx="193667" cy="304594"/>
          </a:xfrm>
          <a:prstGeom prst="line">
            <a:avLst/>
          </a:prstGeom>
          <a:ln w="76200">
            <a:solidFill>
              <a:srgbClr val="5F7A9E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>
              <a:defRPr sz="1200"/>
            </a:pPr>
            <a:endParaRPr sz="844"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631531" y="5082881"/>
            <a:ext cx="250031" cy="228396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defTabSz="321457">
              <a:defRPr sz="984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48751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10EB-20AB-4E20-9A44-8B8E971B7CA3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D03F4-C72F-46FD-BF78-F616A79ED1FF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EEE-6735-494F-9DBA-714CEB671D25}" type="datetime1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673E-13E2-4A3C-9EAA-F7D723E4CE48}" type="datetime1">
              <a:rPr lang="en-US" smtClean="0"/>
              <a:t>8/28/2019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5301-A9DE-4A19-8362-0A7651C4E043}" type="datetime1">
              <a:rPr lang="en-US" smtClean="0"/>
              <a:t>8/28/2019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2F75-7051-4C8C-A8C2-D2BCED0533F9}" type="datetime1">
              <a:rPr lang="en-US" smtClean="0"/>
              <a:t>8/28/2019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1BB9-4DF0-4933-88C3-E9A5AA2381BA}" type="datetime1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7786-A999-4B70-996F-F1FE3687684E}" type="datetime1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0593-613A-4DEF-9BA8-2F79295F3EB8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openconcept_EATS_2018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openmdao.org/twodocs/versions/latest/basic_guide/basic_recording.html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mdolab.engin.umich.edu/sites/default/files/jasa_aviation_2018_submitted.pdf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openmdao.org/pubs/chung_top_opt_openmdao_2019_smo.pdf" TargetMode="External"/><Relationship Id="rId4" Type="http://schemas.openxmlformats.org/officeDocument/2006/relationships/hyperlink" Target="https://www.nrel.gov/docs/fy15osti/63564.pdf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olab/openaerostruct" TargetMode="External"/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arc.aiaa.org/doi/10.2514/6.2016-1662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other/om_command.html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openmdao.org/twodocs/versions/latest/features/building_blocks/components/metamodelunstructured_comp.html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mdao/dymo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dao/pycycl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" TargetMode="External"/><Relationship Id="rId4" Type="http://schemas.openxmlformats.org/officeDocument/2006/relationships/hyperlink" Target="mailto:engopt-join@mdolab.engin.umich.ed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mdolab.engin.umich.edu/content/benchmarking-optimization-algorithms-wing-aerodynamic-design-optimiza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hyperlink" Target="http://mdolab.engin.umich.edu/content/review-and-unification-discrete-methods-computing-derivatives-single-and-multi-disciplinar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jasa/openmdao_train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paper_mdolab_5.pdf" TargetMode="External"/><Relationship Id="rId2" Type="http://schemas.openxmlformats.org/officeDocument/2006/relationships/hyperlink" Target="https://link.springer.com/article/10.1007/s00158-019-02211-z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starc_abl_2018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image" Target="../media/image3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mdolab.engin.umich.edu/sites/default/files/oas_wb_mdolab_0.pdf" TargetMode="Externa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878693"/>
            <a:ext cx="9144000" cy="214751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johnjasa@umich.edu</a:t>
            </a:r>
            <a:endParaRPr lang="en-US" spc="-1" dirty="0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 dirty="0" err="1">
                <a:solidFill>
                  <a:srgbClr val="000000"/>
                </a:solidFill>
                <a:latin typeface="Helvetica" pitchFamily="2" charset="0"/>
                <a:ea typeface="DejaVu Sans"/>
              </a:rPr>
              <a:t>Shamsheer</a:t>
            </a: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 Chauhan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sschau@umich.edu</a:t>
            </a:r>
          </a:p>
          <a:p>
            <a:pPr algn="l">
              <a:lnSpc>
                <a:spcPct val="100000"/>
              </a:lnSpc>
            </a:pPr>
            <a:r>
              <a:rPr lang="en-US" b="1" spc="-1" dirty="0">
                <a:latin typeface="Helvetica" pitchFamily="2" charset="0"/>
              </a:rPr>
              <a:t>Joaquim R.R.A. Martins</a:t>
            </a:r>
            <a:r>
              <a:rPr lang="en-US" b="1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jrram@umich.edu</a:t>
            </a:r>
          </a:p>
          <a:p>
            <a:pPr algn="l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 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dirty="0">
                <a:ea typeface="+mn-ea"/>
              </a:rPr>
              <a:t>Getting started with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0" y="1342259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43" y="1692777"/>
            <a:ext cx="4168193" cy="370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167CC-C8BE-4C0D-8E67-0322BCD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FCE3A-E16D-4071-A0FD-971B4670AB58}"/>
              </a:ext>
            </a:extLst>
          </p:cNvPr>
          <p:cNvSpPr/>
          <p:nvPr/>
        </p:nvSpPr>
        <p:spPr>
          <a:xfrm>
            <a:off x="7104054" y="5769681"/>
            <a:ext cx="407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Brelje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 and Martins, EATS 2018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48052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7AB9D-296F-4B9A-9EB5-F0B34462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</a:t>
            </a:r>
          </a:p>
          <a:p>
            <a:pPr lvl="1"/>
            <a:r>
              <a:rPr lang="en-US" dirty="0"/>
              <a:t>Works on Windows machines</a:t>
            </a:r>
          </a:p>
          <a:p>
            <a:pPr lvl="1"/>
            <a:r>
              <a:rPr lang="en-US" dirty="0"/>
              <a:t>SLSQP method is the standard constrained opt in </a:t>
            </a:r>
            <a:r>
              <a:rPr lang="en-US" dirty="0" err="1"/>
              <a:t>OpenMDAO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much better (SNOPT algorithm) but really only builds on Linux/</a:t>
            </a:r>
            <a:r>
              <a:rPr lang="en-US" dirty="0" err="1"/>
              <a:t>MacOSX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(hard to build on windows, but technically is possible)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A42BB-B478-42D6-A7E5-A941436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375532" cy="4980568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Often you will want to record variable values changing over the course of an optimization.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400" dirty="0"/>
              <a:t>This is achieved using a “recorder” object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400" dirty="0"/>
              <a:t>This will record all the objective, all constraints, and all DVs for each optimizer iteration (but no “intermediate variables”)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400" dirty="0">
                <a:hlinkClick r:id="rId2"/>
              </a:rPr>
              <a:t>Can then read in the data to postprocess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4904509" y="4842457"/>
            <a:ext cx="1587732" cy="3248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4904509" y="5167312"/>
            <a:ext cx="1587732" cy="12850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25CDC-9ABD-407D-BA36-9FDF2C9F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/>
            </a:br>
            <a:r>
              <a:rPr lang="en-US"/>
              <a:t>final </a:t>
            </a:r>
            <a:r>
              <a:rPr lang="en-US" dirty="0"/>
              <a:t>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69EB8-34E8-454B-8971-284A9ADB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1544300" cy="793115"/>
          </a:xfrm>
        </p:spPr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0DE91-E296-4788-BF66-023CB3C4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104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C47EE6-8995-4C87-8A76-B1ACD9F55AFB}"/>
              </a:ext>
            </a:extLst>
          </p:cNvPr>
          <p:cNvGrpSpPr/>
          <p:nvPr/>
        </p:nvGrpSpPr>
        <p:grpSpPr>
          <a:xfrm>
            <a:off x="6877050" y="4700790"/>
            <a:ext cx="3584953" cy="1315053"/>
            <a:chOff x="6267450" y="4875847"/>
            <a:chExt cx="3584953" cy="1315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9D586D-3086-4A7B-91B8-9E24E3A8BF16}"/>
                </a:ext>
              </a:extLst>
            </p:cNvPr>
            <p:cNvSpPr/>
            <p:nvPr/>
          </p:nvSpPr>
          <p:spPr>
            <a:xfrm>
              <a:off x="6362700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DEC1EB-3B4D-48C8-AE0B-E78E18C8303E}"/>
                </a:ext>
              </a:extLst>
            </p:cNvPr>
            <p:cNvSpPr/>
            <p:nvPr/>
          </p:nvSpPr>
          <p:spPr>
            <a:xfrm>
              <a:off x="699683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7777A8-2325-48F7-BC4C-86CB765CC824}"/>
                </a:ext>
              </a:extLst>
            </p:cNvPr>
            <p:cNvSpPr/>
            <p:nvPr/>
          </p:nvSpPr>
          <p:spPr>
            <a:xfrm>
              <a:off x="762929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9D93E2-EF96-40FD-8914-067B10A1A736}"/>
                </a:ext>
              </a:extLst>
            </p:cNvPr>
            <p:cNvSpPr/>
            <p:nvPr/>
          </p:nvSpPr>
          <p:spPr>
            <a:xfrm>
              <a:off x="826175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01F21E-19D7-4FA2-A987-58F5C28E8D2A}"/>
                </a:ext>
              </a:extLst>
            </p:cNvPr>
            <p:cNvSpPr/>
            <p:nvPr/>
          </p:nvSpPr>
          <p:spPr>
            <a:xfrm>
              <a:off x="8894213" y="5318760"/>
              <a:ext cx="63246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66A7C3-E7A7-446D-B494-3D1DDDBF24F3}"/>
                </a:ext>
              </a:extLst>
            </p:cNvPr>
            <p:cNvCxnSpPr/>
            <p:nvPr/>
          </p:nvCxnSpPr>
          <p:spPr>
            <a:xfrm>
              <a:off x="6362700" y="4875847"/>
              <a:ext cx="0" cy="12668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6BFBF1-E3A0-4D0B-B8BF-E39DA41DD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4991734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A37F73-DE8A-4A88-B519-47E4630E6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13460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990936-3D47-4945-9DB7-9CC0AF51E5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2717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652E89-1BB4-434D-B637-9047B094D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410993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4ECFB5-54F8-4DC6-9E2B-FB8A80A3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550217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4BC8C8-EE43-49E3-A822-74C6F7FAF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213" y="5685869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8DF809-DFEF-46C8-868D-BC34751C8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824416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7C8B3-63E4-424E-964F-2A0DB73FA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7450" y="5960068"/>
              <a:ext cx="95250" cy="898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444A36-39E7-405D-9219-6345E277D8F7}"/>
                </a:ext>
              </a:extLst>
            </p:cNvPr>
            <p:cNvCxnSpPr>
              <a:cxnSpLocks/>
            </p:cNvCxnSpPr>
            <p:nvPr/>
          </p:nvCxnSpPr>
          <p:spPr>
            <a:xfrm>
              <a:off x="9526673" y="5699760"/>
              <a:ext cx="0" cy="4429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D996A2-831C-45E2-B427-340B18D33C00}"/>
                </a:ext>
              </a:extLst>
            </p:cNvPr>
            <p:cNvSpPr txBox="1"/>
            <p:nvPr/>
          </p:nvSpPr>
          <p:spPr>
            <a:xfrm>
              <a:off x="9526673" y="572923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15"/>
            <a:ext cx="10515600" cy="1325563"/>
          </a:xfrm>
        </p:spPr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406EE-8F74-4D59-B9B5-B775D0C7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4"/>
            <a:ext cx="10515600" cy="1325563"/>
          </a:xfrm>
        </p:spPr>
        <p:txBody>
          <a:bodyPr/>
          <a:lstStyle/>
          <a:p>
            <a:r>
              <a:rPr lang="en-US" dirty="0"/>
              <a:t>Lab #2: Pay close attention to </a:t>
            </a:r>
            <a:r>
              <a:rPr lang="en-US"/>
              <a:t>step 4!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</a:t>
            </a:r>
            <a:r>
              <a:rPr lang="en-US" sz="2000"/>
              <a:t>segments </a:t>
            </a:r>
            <a:br>
              <a:rPr lang="en-US" sz="2000"/>
            </a:br>
            <a:r>
              <a:rPr lang="en-US" sz="2000"/>
              <a:t>        (0 doesn’t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6455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</a:t>
            </a:r>
            <a:r>
              <a:rPr lang="en-US">
                <a:solidFill>
                  <a:srgbClr val="FF0000"/>
                </a:solidFill>
              </a:rPr>
              <a:t>the relevant portion of </a:t>
            </a:r>
            <a:r>
              <a:rPr lang="en-US" dirty="0">
                <a:solidFill>
                  <a:srgbClr val="FF0000"/>
                </a:solidFill>
              </a:rPr>
              <a:t>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3A8B0-181C-408A-A5DD-251BF4F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4"/>
            <a:ext cx="10515600" cy="1325563"/>
          </a:xfrm>
        </p:spPr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6836"/>
            <a:ext cx="5729249" cy="5459818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</a:t>
            </a:r>
            <a:br>
              <a:rPr lang="en-US" sz="2000" dirty="0"/>
            </a:br>
            <a:r>
              <a:rPr lang="en-US" sz="2000" dirty="0"/>
              <a:t>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complex step?</a:t>
            </a:r>
          </a:p>
          <a:p>
            <a:r>
              <a:rPr lang="en-US" sz="2000" dirty="0"/>
              <a:t>How does compute cost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  <a:p>
            <a:r>
              <a:rPr lang="en-US" sz="2000" dirty="0"/>
              <a:t>What happens if you add the components in the incorrect order?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431C1-7976-48B9-9BE9-E4E81138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external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handle file wrappers with </a:t>
            </a:r>
            <a:r>
              <a:rPr lang="en-US" dirty="0" err="1"/>
              <a:t>OpenMDAO’s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built in helper components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3: Explicit and Implicit file wrappers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4025-7CB2-5C40-8979-7A204FE6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has two file wrapper components in the standard library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9FBEA-3F28-4E4D-9931-BFE0BBE0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56" y="2034237"/>
            <a:ext cx="3048000" cy="3568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11C43-4BA7-CB48-8A32-75548A3F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E0227-BF27-A14C-B5BE-A4FBED88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94" y="2075801"/>
            <a:ext cx="3365500" cy="3937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3508BA-6F8D-DF4E-A831-EFBDA0BC98AC}"/>
              </a:ext>
            </a:extLst>
          </p:cNvPr>
          <p:cNvSpPr/>
          <p:nvPr/>
        </p:nvSpPr>
        <p:spPr>
          <a:xfrm>
            <a:off x="5349835" y="3961782"/>
            <a:ext cx="789709" cy="1840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964BF-16B9-A34D-8BF4-7ADDE600A19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6139544" y="2453616"/>
            <a:ext cx="276695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FB9E04-C570-D042-8D04-6AA53B5A6B4B}"/>
              </a:ext>
            </a:extLst>
          </p:cNvPr>
          <p:cNvSpPr/>
          <p:nvPr/>
        </p:nvSpPr>
        <p:spPr>
          <a:xfrm>
            <a:off x="8953996" y="2934566"/>
            <a:ext cx="1407226" cy="403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D72F1-DD7B-8A4C-8494-FC2D9CFCCD95}"/>
              </a:ext>
            </a:extLst>
          </p:cNvPr>
          <p:cNvSpPr txBox="1"/>
          <p:nvPr/>
        </p:nvSpPr>
        <p:spPr>
          <a:xfrm>
            <a:off x="838200" y="2220686"/>
            <a:ext cx="3620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lots of useful components </a:t>
            </a:r>
          </a:p>
          <a:p>
            <a:r>
              <a:rPr lang="en-US" dirty="0"/>
              <a:t>In the standard library! </a:t>
            </a:r>
          </a:p>
          <a:p>
            <a:endParaRPr lang="en-US" dirty="0"/>
          </a:p>
          <a:p>
            <a:r>
              <a:rPr lang="en-US" dirty="0"/>
              <a:t>spines, constraint aggregation,  </a:t>
            </a:r>
          </a:p>
          <a:p>
            <a:r>
              <a:rPr lang="en-US" b="1" dirty="0"/>
              <a:t>file wrappers</a:t>
            </a:r>
            <a:r>
              <a:rPr lang="en-US" dirty="0"/>
              <a:t>, Ax=b, Ax,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Have a look through these comps, </a:t>
            </a:r>
          </a:p>
          <a:p>
            <a:r>
              <a:rPr lang="en-US" dirty="0"/>
              <a:t>So you know </a:t>
            </a:r>
            <a:r>
              <a:rPr lang="en-US" dirty="0" err="1"/>
              <a:t>whats</a:t>
            </a:r>
            <a:r>
              <a:rPr lang="en-US" dirty="0"/>
              <a:t> there</a:t>
            </a:r>
          </a:p>
        </p:txBody>
      </p:sp>
    </p:spTree>
    <p:extLst>
      <p:ext uri="{BB962C8B-B14F-4D97-AF65-F5344CB8AC3E}">
        <p14:creationId xmlns:p14="http://schemas.microsoft.com/office/powerpoint/2010/main" val="105908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3D6DD-F060-48FB-B30F-04C84DB1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3" b="27375"/>
          <a:stretch/>
        </p:blipFill>
        <p:spPr>
          <a:xfrm>
            <a:off x="5812151" y="1588214"/>
            <a:ext cx="3335378" cy="1677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F416-2BCD-4E79-9737-338BAEB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63" y="365125"/>
            <a:ext cx="2693793" cy="5381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AC6E73-2CAA-4BFF-BAA9-D389C75A8E4D}"/>
              </a:ext>
            </a:extLst>
          </p:cNvPr>
          <p:cNvSpPr/>
          <p:nvPr/>
        </p:nvSpPr>
        <p:spPr>
          <a:xfrm>
            <a:off x="9245864" y="5789774"/>
            <a:ext cx="210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Dykes et al., 2015 NREL presentation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1EA7E-C281-4693-B5DB-1CE792FE0C4F}"/>
              </a:ext>
            </a:extLst>
          </p:cNvPr>
          <p:cNvSpPr/>
          <p:nvPr/>
        </p:nvSpPr>
        <p:spPr>
          <a:xfrm>
            <a:off x="6064656" y="3231435"/>
            <a:ext cx="27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Chung et al., 2019, SMO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EB1B5-D295-4E7B-843E-11536E0E11F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4553" y="4437321"/>
            <a:ext cx="7920635" cy="167561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302C1-10B5-40C1-8761-11B4465F2728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97689" y="2764212"/>
            <a:ext cx="4663815" cy="180555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579309" y="606677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8"/>
              </a:rPr>
              <a:t>Jasa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74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ExternalCodeComp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B17BB3-4D03-4443-AA60-F2B21ACE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70" y="1689406"/>
            <a:ext cx="695152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060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endCxn id="8" idx="1"/>
          </p:cNvCxnSpPr>
          <p:nvPr/>
        </p:nvCxnSpPr>
        <p:spPr>
          <a:xfrm flipV="1">
            <a:off x="7048005" y="1526406"/>
            <a:ext cx="1448790" cy="2358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1645525" y="2031742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3681351" y="1965938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681351" y="2575582"/>
            <a:ext cx="273132" cy="1349213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1607706" y="3096299"/>
            <a:ext cx="2000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557350" y="4610241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507013" y="5063187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507013" y="5504779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01444" y="4764130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217725" y="5217076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391798" y="5658667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04B41-5C3B-C542-BA7C-7C42555E48C5}"/>
              </a:ext>
            </a:extLst>
          </p:cNvPr>
          <p:cNvSpPr txBox="1"/>
          <p:nvPr/>
        </p:nvSpPr>
        <p:spPr>
          <a:xfrm>
            <a:off x="1967379" y="5730245"/>
            <a:ext cx="2212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Push the values back into 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OpenMDAO’s</a:t>
            </a:r>
            <a:r>
              <a:rPr lang="en-US" sz="1400" dirty="0">
                <a:solidFill>
                  <a:srgbClr val="FF0000"/>
                </a:solidFill>
              </a:rPr>
              <a:t> output vector</a:t>
            </a:r>
          </a:p>
        </p:txBody>
      </p:sp>
    </p:spTree>
    <p:extLst>
      <p:ext uri="{BB962C8B-B14F-4D97-AF65-F5344CB8AC3E}">
        <p14:creationId xmlns:p14="http://schemas.microsoft.com/office/powerpoint/2010/main" val="26504029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ADAF410F-B172-C142-9E91-A749BEEF6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69" y="1217231"/>
            <a:ext cx="5907440" cy="54250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60" y="-38236"/>
            <a:ext cx="10515600" cy="1325563"/>
          </a:xfrm>
        </p:spPr>
        <p:txBody>
          <a:bodyPr/>
          <a:lstStyle/>
          <a:p>
            <a:r>
              <a:rPr lang="en-US" dirty="0" err="1"/>
              <a:t>ExternalCodeImplicitComp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7DA5-DF13-3B4A-9D3C-5F069E7D8082}"/>
              </a:ext>
            </a:extLst>
          </p:cNvPr>
          <p:cNvSpPr txBox="1"/>
          <p:nvPr/>
        </p:nvSpPr>
        <p:spPr>
          <a:xfrm>
            <a:off x="8496795" y="1372517"/>
            <a:ext cx="362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Inherit from </a:t>
            </a:r>
            <a:r>
              <a:rPr lang="en-US" sz="1400" dirty="0" err="1">
                <a:solidFill>
                  <a:srgbClr val="FF0000"/>
                </a:solidFill>
              </a:rPr>
              <a:t>OpenMDAO</a:t>
            </a:r>
            <a:r>
              <a:rPr lang="en-US" sz="1400" dirty="0">
                <a:solidFill>
                  <a:srgbClr val="FF0000"/>
                </a:solidFill>
              </a:rPr>
              <a:t> provided class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(different base class then for the explicit case!)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F785-0753-6440-8CBB-FD071E3F5FC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797" y="1293301"/>
            <a:ext cx="2190998" cy="3408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7E971D-78CA-924E-946A-EF3C882825FB}"/>
              </a:ext>
            </a:extLst>
          </p:cNvPr>
          <p:cNvSpPr txBox="1"/>
          <p:nvPr/>
        </p:nvSpPr>
        <p:spPr>
          <a:xfrm>
            <a:off x="682378" y="1857907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the I/O like normal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17DE4D4-E986-6549-8A5C-9D4B58FBEE96}"/>
              </a:ext>
            </a:extLst>
          </p:cNvPr>
          <p:cNvSpPr/>
          <p:nvPr/>
        </p:nvSpPr>
        <p:spPr>
          <a:xfrm>
            <a:off x="2718204" y="1792103"/>
            <a:ext cx="273132" cy="43938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4E22DA-59A2-8144-ABE6-0A700C7FBBCF}"/>
              </a:ext>
            </a:extLst>
          </p:cNvPr>
          <p:cNvSpPr/>
          <p:nvPr/>
        </p:nvSpPr>
        <p:spPr>
          <a:xfrm>
            <a:off x="3179515" y="2332905"/>
            <a:ext cx="273132" cy="148413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5E7BE-02BB-6741-9DAD-9EF4500D5CCA}"/>
              </a:ext>
            </a:extLst>
          </p:cNvPr>
          <p:cNvSpPr txBox="1"/>
          <p:nvPr/>
        </p:nvSpPr>
        <p:spPr>
          <a:xfrm>
            <a:off x="874960" y="438805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apply_nonlinear</a:t>
            </a:r>
            <a:r>
              <a:rPr lang="en-US" sz="1400" dirty="0">
                <a:solidFill>
                  <a:srgbClr val="FF0000"/>
                </a:solidFill>
              </a:rPr>
              <a:t> is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Residual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35583-6A91-7B44-AA21-E9EC7678A680}"/>
              </a:ext>
            </a:extLst>
          </p:cNvPr>
          <p:cNvSpPr txBox="1"/>
          <p:nvPr/>
        </p:nvSpPr>
        <p:spPr>
          <a:xfrm>
            <a:off x="8278280" y="3770024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Write the input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F15A-1F35-974F-88E9-C254F7F82914}"/>
              </a:ext>
            </a:extLst>
          </p:cNvPr>
          <p:cNvSpPr txBox="1"/>
          <p:nvPr/>
        </p:nvSpPr>
        <p:spPr>
          <a:xfrm>
            <a:off x="8333924" y="4417509"/>
            <a:ext cx="286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sub-process to run the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E3026-D15A-4C4C-96DD-1568F604FAF1}"/>
              </a:ext>
            </a:extLst>
          </p:cNvPr>
          <p:cNvSpPr txBox="1"/>
          <p:nvPr/>
        </p:nvSpPr>
        <p:spPr>
          <a:xfrm>
            <a:off x="8937589" y="4975310"/>
            <a:ext cx="16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Parse the output file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9CB12-7789-F34B-BD95-CF2CAF9A74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822374" y="3923913"/>
            <a:ext cx="14559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D19CE-13ED-D244-9F3C-31699957EF4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044636" y="4571398"/>
            <a:ext cx="2892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E48AF0-C2EB-C348-9B26-7A1307034D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822374" y="5129198"/>
            <a:ext cx="2115215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3FBE59-6CDB-7C49-84F9-D4B419795312}"/>
              </a:ext>
            </a:extLst>
          </p:cNvPr>
          <p:cNvSpPr/>
          <p:nvPr/>
        </p:nvSpPr>
        <p:spPr>
          <a:xfrm>
            <a:off x="2927803" y="3984259"/>
            <a:ext cx="273132" cy="1330802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31A47C2-0069-8F4D-B250-E7A4C9FD63B9}"/>
              </a:ext>
            </a:extLst>
          </p:cNvPr>
          <p:cNvSpPr/>
          <p:nvPr/>
        </p:nvSpPr>
        <p:spPr>
          <a:xfrm>
            <a:off x="2927803" y="5386029"/>
            <a:ext cx="273132" cy="125623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90825-30D6-8946-8911-2B7CC1509172}"/>
              </a:ext>
            </a:extLst>
          </p:cNvPr>
          <p:cNvSpPr txBox="1"/>
          <p:nvPr/>
        </p:nvSpPr>
        <p:spPr>
          <a:xfrm>
            <a:off x="1331111" y="3058094"/>
            <a:ext cx="2000804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Wrapper specific options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4FC790-5AF1-FA48-BFAC-F0AA6B2DAC0E}"/>
              </a:ext>
            </a:extLst>
          </p:cNvPr>
          <p:cNvSpPr txBox="1"/>
          <p:nvPr/>
        </p:nvSpPr>
        <p:spPr>
          <a:xfrm>
            <a:off x="701634" y="5752534"/>
            <a:ext cx="23001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solve_nonlinear</a:t>
            </a:r>
            <a:r>
              <a:rPr lang="en-US" sz="1400" dirty="0">
                <a:solidFill>
                  <a:srgbClr val="FF0000"/>
                </a:solidFill>
              </a:rPr>
              <a:t> asks the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code to converge itself using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its own internal solvers</a:t>
            </a:r>
          </a:p>
        </p:txBody>
      </p:sp>
    </p:spTree>
    <p:extLst>
      <p:ext uri="{BB962C8B-B14F-4D97-AF65-F5344CB8AC3E}">
        <p14:creationId xmlns:p14="http://schemas.microsoft.com/office/powerpoint/2010/main" val="17271409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A941-F407-C34E-B76A-7621EB51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19" y="186920"/>
            <a:ext cx="10515600" cy="1325563"/>
          </a:xfrm>
        </p:spPr>
        <p:txBody>
          <a:bodyPr/>
          <a:lstStyle/>
          <a:p>
            <a:r>
              <a:rPr lang="en-US" dirty="0"/>
              <a:t>Lab #3: Beam optimization with file wrapped external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4292-ACB6-A74A-A5EB-9D4ABAC4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3A123-6E53-7F4D-85E3-4B984A02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352"/>
            <a:ext cx="10515600" cy="474572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cd into the `lab_3`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Have a quick look at </a:t>
            </a:r>
            <a:r>
              <a:rPr lang="en-US" sz="2400" dirty="0" err="1"/>
              <a:t>standalone_beam.py</a:t>
            </a:r>
            <a:br>
              <a:rPr lang="en-US" sz="2400" dirty="0"/>
            </a:br>
            <a:r>
              <a:rPr lang="en-US" sz="2400" dirty="0"/>
              <a:t>this is a pure python version of the same FEM you built in </a:t>
            </a:r>
            <a:r>
              <a:rPr lang="en-US" sz="2400" dirty="0" err="1"/>
              <a:t>OpenMDAO</a:t>
            </a:r>
            <a:r>
              <a:rPr lang="en-US" sz="2400" dirty="0"/>
              <a:t> for Lab #2 (but without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standalone_beam.py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opt</a:t>
            </a:r>
            <a:r>
              <a:rPr lang="en-US" sz="2400" dirty="0"/>
              <a:t>` from the command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lab_3_explicit_wrapper.py`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Call `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lab_3_implicit_wrapper.py`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Why does the implicit wrapper call both </a:t>
            </a:r>
            <a:r>
              <a:rPr lang="en-US" sz="2400" dirty="0" err="1"/>
              <a:t>solve_nonlinear</a:t>
            </a:r>
            <a:r>
              <a:rPr lang="en-US" sz="2400" dirty="0"/>
              <a:t> and </a:t>
            </a:r>
            <a:r>
              <a:rPr lang="en-US" sz="2400" dirty="0" err="1"/>
              <a:t>apply_nonlinear</a:t>
            </a:r>
            <a:r>
              <a:rPr lang="en-US" sz="2400" dirty="0"/>
              <a:t>? (hint: it has to do with derivatives)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Compare the compute cost of running the optimization using pure </a:t>
            </a:r>
            <a:r>
              <a:rPr lang="en-US" sz="2400" dirty="0" err="1"/>
              <a:t>OpenMDAO</a:t>
            </a:r>
            <a:r>
              <a:rPr lang="en-US" sz="2400" dirty="0"/>
              <a:t>, the standalone optimization, and the file wrapped version. </a:t>
            </a:r>
            <a:br>
              <a:rPr lang="en-US" sz="2400" dirty="0"/>
            </a:br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224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7186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221"/>
            <a:ext cx="8964622" cy="53626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 architecting</a:t>
            </a:r>
          </a:p>
          <a:p>
            <a:pPr>
              <a:lnSpc>
                <a:spcPct val="100000"/>
              </a:lnSpc>
            </a:pPr>
            <a:r>
              <a:rPr lang="en-US" dirty="0"/>
              <a:t>Vectorization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Implicit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Getting system derivatives efficiently</a:t>
            </a:r>
          </a:p>
          <a:p>
            <a:pPr>
              <a:lnSpc>
                <a:spcPct val="100000"/>
              </a:lnSpc>
            </a:pPr>
            <a:r>
              <a:rPr lang="en-US" dirty="0"/>
              <a:t>High-fidelity and expensive tools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tools and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Surrogate modeling</a:t>
            </a:r>
          </a:p>
          <a:p>
            <a:pPr>
              <a:lnSpc>
                <a:spcPct val="100000"/>
              </a:lnSpc>
            </a:pPr>
            <a:r>
              <a:rPr lang="en-US" dirty="0"/>
              <a:t>Trajectory optimization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Propulsion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630FF-E6BD-4FEA-9D3B-5B54E788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185"/>
            <a:ext cx="9504176" cy="523416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pPr>
              <a:lnSpc>
                <a:spcPct val="100000"/>
              </a:lnSpc>
            </a:pPr>
            <a:r>
              <a:rPr lang="en-US" dirty="0"/>
              <a:t>In my opinion, a good component has: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on the order of 5 – 20 inputs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 – 20 outputs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few computations that are logically related</a:t>
            </a:r>
          </a:p>
          <a:p>
            <a:pPr>
              <a:lnSpc>
                <a:spcPct val="100000"/>
              </a:lnSpc>
            </a:pPr>
            <a:r>
              <a:rPr lang="en-US" dirty="0"/>
              <a:t>Python’s package import system makes this easy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Real-world examples: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https://github.com/mdolab/</a:t>
            </a:r>
            <a:r>
              <a:rPr lang="en-US" dirty="0">
                <a:hlinkClick r:id="rId3"/>
              </a:rPr>
              <a:t>OpenAeroStruct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Model architecting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1661B-6E47-4939-91AA-C71067C3704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8200" y="1220382"/>
            <a:ext cx="10861576" cy="48483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470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A75FF-F4D8-4E51-97A8-4851879F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44C6F-2ABE-44DF-9D93-FF8D31B4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BC8B4-69B7-45EA-BC54-C47B0EE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Implicit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Useful for computations where there isn’t an easily written explicit expression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compute the residuals for the states instead of the outputs directly</a:t>
                </a:r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 xmlns="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11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9" y="365125"/>
            <a:ext cx="8541577" cy="1325563"/>
          </a:xfrm>
        </p:spPr>
        <p:txBody>
          <a:bodyPr>
            <a:noAutofit/>
          </a:bodyPr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BD4200-DAC5-497F-99F0-EEF1385FCA3A}"/>
              </a:ext>
            </a:extLst>
          </p:cNvPr>
          <p:cNvSpPr/>
          <p:nvPr/>
        </p:nvSpPr>
        <p:spPr>
          <a:xfrm>
            <a:off x="8332436" y="6095704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Hegseth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and Bachynski,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3BA8-D5D9-41D6-8353-CE5D7094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3FC26-A59B-48A0-B116-0BF0F346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72" y="285770"/>
            <a:ext cx="3492389" cy="5827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3717F-7AE9-4196-8682-C12C7F1A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" y="2627680"/>
            <a:ext cx="8161445" cy="30498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1A29C2-1D5B-4AE1-8451-02332548D1B0}"/>
              </a:ext>
            </a:extLst>
          </p:cNvPr>
          <p:cNvSpPr/>
          <p:nvPr/>
        </p:nvSpPr>
        <p:spPr>
          <a:xfrm>
            <a:off x="1249491" y="5844093"/>
            <a:ext cx="6645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Chauhan and Martins, Journal of Aircraft 2019</a:t>
            </a:r>
          </a:p>
        </p:txBody>
      </p:sp>
    </p:spTree>
    <p:extLst>
      <p:ext uri="{BB962C8B-B14F-4D97-AF65-F5344CB8AC3E}">
        <p14:creationId xmlns:p14="http://schemas.microsoft.com/office/powerpoint/2010/main" val="26214038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system derivatives efficiently:</a:t>
            </a:r>
            <a:br>
              <a:rPr lang="en-US" dirty="0"/>
            </a:br>
            <a:r>
              <a:rPr lang="en-US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93" y="1567543"/>
            <a:ext cx="7891153" cy="5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122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5261DB4-69B1-45D3-A6F3-C2A65BE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err="1"/>
              <a:t>OpenMDAO</a:t>
            </a:r>
            <a:r>
              <a:rPr lang="en-US" dirty="0"/>
              <a:t> can handle a mix of fidelity levels easily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Can parallelize at the group or subgroup level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Only requiring the partial derivatives becomes quite important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67C613-2102-433D-80A6-9BA352EF6432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  <p:extLst>
      <p:ext uri="{BB962C8B-B14F-4D97-AF65-F5344CB8AC3E}">
        <p14:creationId xmlns:p14="http://schemas.microsoft.com/office/powerpoint/2010/main" val="26379858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96A74-9219-4049-B192-34CD047A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4" y="968725"/>
            <a:ext cx="9761304" cy="55701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885DE7-FC2E-4CA6-BF20-04237FBCE21F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  <p:extLst>
      <p:ext uri="{BB962C8B-B14F-4D97-AF65-F5344CB8AC3E}">
        <p14:creationId xmlns:p14="http://schemas.microsoft.com/office/powerpoint/2010/main" val="7776871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AMD_no_scaling.mov" descr="AMD_no_scaling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94756" y="1011670"/>
            <a:ext cx="10238287" cy="511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9" name="NASA_logo.svg.png" descr="NASA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9365" y="6147534"/>
            <a:ext cx="764499" cy="632689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[Hwang et al., AIAA 2016-1662]">
            <a:hlinkClick r:id="rId6"/>
          </p:cNvPr>
          <p:cNvSpPr/>
          <p:nvPr/>
        </p:nvSpPr>
        <p:spPr>
          <a:xfrm>
            <a:off x="5969337" y="6431173"/>
            <a:ext cx="4588949" cy="401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r" defTabSz="410751">
              <a:defRPr sz="2800">
                <a:solidFill>
                  <a:srgbClr val="2153A0"/>
                </a:solidFill>
              </a:defRPr>
            </a:pPr>
            <a:r>
              <a:rPr sz="1969" dirty="0"/>
              <a:t>[Hwang et al., </a:t>
            </a:r>
            <a:r>
              <a:rPr sz="1969" i="1" dirty="0"/>
              <a:t>AIAA 201</a:t>
            </a:r>
            <a:r>
              <a:rPr lang="en-US" sz="1969" i="1" dirty="0"/>
              <a:t>9</a:t>
            </a:r>
            <a:r>
              <a:rPr sz="1969" i="1" dirty="0"/>
              <a:t>-</a:t>
            </a:r>
            <a:r>
              <a:rPr lang="en-US" sz="1969" i="1" dirty="0"/>
              <a:t>1.C035082</a:t>
            </a:r>
            <a:r>
              <a:rPr sz="1969" dirty="0"/>
              <a:t>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A243A0-E703-4DF9-BA1F-4AE3854AB5DB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F30B66-CE77-4BEE-9F7B-D031D1A59C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1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8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85E4A-A647-475A-9ADE-87587732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56AE3C-26E2-43D2-917A-E31EC62F3924}"/>
              </a:ext>
            </a:extLst>
          </p:cNvPr>
          <p:cNvSpPr txBox="1">
            <a:spLocks/>
          </p:cNvSpPr>
          <p:nvPr/>
        </p:nvSpPr>
        <p:spPr>
          <a:xfrm>
            <a:off x="838200" y="85193"/>
            <a:ext cx="10515600" cy="7610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High-fidelity and expensive tools</a:t>
            </a:r>
          </a:p>
        </p:txBody>
      </p:sp>
    </p:spTree>
    <p:extLst>
      <p:ext uri="{BB962C8B-B14F-4D97-AF65-F5344CB8AC3E}">
        <p14:creationId xmlns:p14="http://schemas.microsoft.com/office/powerpoint/2010/main" val="11126925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126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4CB5B515-B9B2-425D-B144-8B53ECA83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440902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Many tools come pre-packaged in </a:t>
            </a:r>
            <a:r>
              <a:rPr lang="en-US" dirty="0" err="1"/>
              <a:t>OpenMDAO</a:t>
            </a:r>
            <a:r>
              <a:rPr lang="en-US" dirty="0"/>
              <a:t> to help you develop, debug, and run your models</a:t>
            </a:r>
          </a:p>
          <a:p>
            <a:pPr lvl="1"/>
            <a:r>
              <a:rPr lang="en-US" dirty="0"/>
              <a:t>N2</a:t>
            </a:r>
          </a:p>
          <a:p>
            <a:pPr lvl="1"/>
            <a:r>
              <a:rPr lang="en-US" dirty="0"/>
              <a:t>Connection viewer</a:t>
            </a:r>
          </a:p>
          <a:p>
            <a:pPr lvl="1"/>
            <a:r>
              <a:rPr lang="en-US" dirty="0"/>
              <a:t>Speed and memory profiling</a:t>
            </a:r>
          </a:p>
          <a:p>
            <a:pPr lvl="1"/>
            <a:r>
              <a:rPr lang="en-US" dirty="0"/>
              <a:t>Call tracing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57CDF-B2F5-4D6C-A00F-AA36F847C2B2}"/>
              </a:ext>
            </a:extLst>
          </p:cNvPr>
          <p:cNvSpPr/>
          <p:nvPr/>
        </p:nvSpPr>
        <p:spPr>
          <a:xfrm>
            <a:off x="838199" y="5190213"/>
            <a:ext cx="996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http://openmdao.org/twodocs/versions/latest/other/om_command.html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0258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039349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Connection viewer:</a:t>
            </a:r>
            <a:br>
              <a:rPr lang="en-US" dirty="0"/>
            </a:br>
            <a:r>
              <a:rPr lang="en-US" dirty="0" err="1"/>
              <a:t>openmdao</a:t>
            </a:r>
            <a:r>
              <a:rPr lang="en-US" dirty="0"/>
              <a:t> </a:t>
            </a:r>
            <a:r>
              <a:rPr lang="en-US" dirty="0" err="1"/>
              <a:t>view_connections</a:t>
            </a:r>
            <a:r>
              <a:rPr lang="en-US" dirty="0"/>
              <a:t> &lt;file.py&gt;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127</a:t>
            </a:fld>
            <a:endParaRPr lang="en-US"/>
          </a:p>
        </p:txBody>
      </p:sp>
      <p:pic>
        <p:nvPicPr>
          <p:cNvPr id="1026" name="Picture 2" descr="An example of a connection viewer">
            <a:extLst>
              <a:ext uri="{FF2B5EF4-FFF2-40B4-BE49-F238E27FC236}">
                <a16:creationId xmlns:a16="http://schemas.microsoft.com/office/drawing/2014/main" id="{5FD74073-E07B-427F-ABFE-C2FE4EC42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" b="1600"/>
          <a:stretch/>
        </p:blipFill>
        <p:spPr bwMode="auto">
          <a:xfrm>
            <a:off x="1961931" y="1277670"/>
            <a:ext cx="7839345" cy="54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4876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 example of a profile icicle viewer">
            <a:extLst>
              <a:ext uri="{FF2B5EF4-FFF2-40B4-BE49-F238E27FC236}">
                <a16:creationId xmlns:a16="http://schemas.microsoft.com/office/drawing/2014/main" id="{C5A5B1F7-56FC-426E-9C37-5EB8D31DE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13706"/>
          <a:stretch/>
        </p:blipFill>
        <p:spPr bwMode="auto">
          <a:xfrm>
            <a:off x="348456" y="1205040"/>
            <a:ext cx="11495087" cy="54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056387"/>
          </a:xfrm>
        </p:spPr>
        <p:txBody>
          <a:bodyPr>
            <a:normAutofit fontScale="90000"/>
          </a:bodyPr>
          <a:lstStyle/>
          <a:p>
            <a:r>
              <a:rPr lang="en-US" dirty="0"/>
              <a:t>Speed and memory profiling:</a:t>
            </a:r>
            <a:br>
              <a:rPr lang="en-US" dirty="0"/>
            </a:br>
            <a:r>
              <a:rPr lang="en-US" dirty="0" err="1"/>
              <a:t>openmdao</a:t>
            </a:r>
            <a:r>
              <a:rPr lang="en-US" dirty="0"/>
              <a:t> </a:t>
            </a:r>
            <a:r>
              <a:rPr lang="en-US" dirty="0" err="1"/>
              <a:t>iprof</a:t>
            </a:r>
            <a:r>
              <a:rPr lang="en-US" dirty="0"/>
              <a:t> &lt;file.py&gt;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082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641376"/>
          </a:xfrm>
        </p:spPr>
        <p:txBody>
          <a:bodyPr>
            <a:normAutofit/>
          </a:bodyPr>
          <a:lstStyle/>
          <a:p>
            <a:r>
              <a:rPr lang="en-US" dirty="0"/>
              <a:t>Call tracing:</a:t>
            </a:r>
            <a:br>
              <a:rPr lang="en-US" dirty="0"/>
            </a:br>
            <a:r>
              <a:rPr lang="en-US" dirty="0" err="1"/>
              <a:t>openmdao</a:t>
            </a:r>
            <a:r>
              <a:rPr lang="en-US" dirty="0"/>
              <a:t> </a:t>
            </a:r>
            <a:r>
              <a:rPr lang="en-US" dirty="0" err="1"/>
              <a:t>call_tree</a:t>
            </a:r>
            <a:r>
              <a:rPr lang="en-US" dirty="0"/>
              <a:t> &lt;method&gt;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F2047-7BE6-491E-B9D3-97CED15F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73" y="2351314"/>
            <a:ext cx="6512663" cy="38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excited about using analytic derivatives for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130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AA251E9-3E76-4442-9CEC-86EA7ED2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49" y="1906621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Built-in methods for structured and unstructured data interpolation</a:t>
            </a:r>
          </a:p>
          <a:p>
            <a:pPr lvl="1"/>
            <a:r>
              <a:rPr lang="en-US" dirty="0"/>
              <a:t>Kriging surrogate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Response surface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8E04A-1AED-456B-9B86-C64EC2CD4E15}"/>
              </a:ext>
            </a:extLst>
          </p:cNvPr>
          <p:cNvSpPr/>
          <p:nvPr/>
        </p:nvSpPr>
        <p:spPr>
          <a:xfrm>
            <a:off x="884108" y="4855122"/>
            <a:ext cx="10900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http://openmdao.org/twodocs/versions/latest/features/building_blocks/components/metamodelunstructured_comp.html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7935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Surrogate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131</a:t>
            </a:fld>
            <a:endParaRPr lang="en-US"/>
          </a:p>
        </p:txBody>
      </p:sp>
      <p:pic>
        <p:nvPicPr>
          <p:cNvPr id="4" name="Picture 103">
            <a:extLst>
              <a:ext uri="{FF2B5EF4-FFF2-40B4-BE49-F238E27FC236}">
                <a16:creationId xmlns:a16="http://schemas.microsoft.com/office/drawing/2014/main" id="{D287C528-4200-483E-918D-5D3F951F42D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98874" y="756847"/>
            <a:ext cx="7396560" cy="6015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035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Trajectory optimization: </a:t>
            </a:r>
            <a:r>
              <a:rPr lang="en-US" dirty="0" err="1"/>
              <a:t>Dymos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6510D-DE7C-4B2D-988B-97881947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9" y="1124542"/>
            <a:ext cx="6429442" cy="479009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B2092D4-BEB6-476E-9725-D6FD56383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03" y="1343918"/>
            <a:ext cx="4545968" cy="4351338"/>
          </a:xfrm>
        </p:spPr>
        <p:txBody>
          <a:bodyPr>
            <a:normAutofit/>
          </a:bodyPr>
          <a:lstStyle/>
          <a:p>
            <a:r>
              <a:rPr lang="en-US" i="1" dirty="0" err="1"/>
              <a:t>Dymos</a:t>
            </a:r>
            <a:r>
              <a:rPr lang="en-US" dirty="0"/>
              <a:t> is a tool built using </a:t>
            </a:r>
            <a:r>
              <a:rPr lang="en-US" dirty="0" err="1"/>
              <a:t>OpenMDAO</a:t>
            </a:r>
            <a:r>
              <a:rPr lang="en-US" dirty="0"/>
              <a:t> that solves optimal control problems involving multidisciplinary system</a:t>
            </a:r>
          </a:p>
          <a:p>
            <a:endParaRPr lang="en-US" dirty="0"/>
          </a:p>
          <a:p>
            <a:r>
              <a:rPr lang="en-US" dirty="0"/>
              <a:t>Example optimal trajectory for an aircraft climb shown on right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03EF1-9C45-4F84-88BA-A6D7FFA332F1}"/>
              </a:ext>
            </a:extLst>
          </p:cNvPr>
          <p:cNvSpPr/>
          <p:nvPr/>
        </p:nvSpPr>
        <p:spPr>
          <a:xfrm>
            <a:off x="764368" y="5894685"/>
            <a:ext cx="4851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http://github.com/openmdao/dymos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56975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C3169-F959-46A9-BB1F-B8E128733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" t="12339" r="2965" b="4679"/>
          <a:stretch/>
        </p:blipFill>
        <p:spPr>
          <a:xfrm>
            <a:off x="2283396" y="1115515"/>
            <a:ext cx="8825475" cy="4541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761053"/>
          </a:xfrm>
        </p:spPr>
        <p:txBody>
          <a:bodyPr/>
          <a:lstStyle/>
          <a:p>
            <a:r>
              <a:rPr lang="en-US" dirty="0"/>
              <a:t>Propulsion optimization: </a:t>
            </a:r>
            <a:r>
              <a:rPr lang="en-US" dirty="0" err="1"/>
              <a:t>PyCycle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E7234-831F-473B-AD49-45C68C154A2E}"/>
              </a:ext>
            </a:extLst>
          </p:cNvPr>
          <p:cNvSpPr/>
          <p:nvPr/>
        </p:nvSpPr>
        <p:spPr>
          <a:xfrm>
            <a:off x="378633" y="5188044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E. S. Hendricks and J. S. Gray, “</a:t>
            </a:r>
            <a:r>
              <a:rPr lang="en-US" b="1" dirty="0" err="1"/>
              <a:t>Pycycle</a:t>
            </a:r>
            <a:r>
              <a:rPr lang="en-US" b="1" dirty="0"/>
              <a:t>: a tool for efficient optimization of gas turbine engine cycles,” </a:t>
            </a:r>
            <a:r>
              <a:rPr lang="en-US" b="1" i="1" dirty="0"/>
              <a:t>Aerospace</a:t>
            </a:r>
            <a:r>
              <a:rPr lang="en-US" b="1" dirty="0"/>
              <a:t>, vol. 6, </a:t>
            </a:r>
            <a:r>
              <a:rPr lang="en-US" b="1" dirty="0" err="1"/>
              <a:t>iss</a:t>
            </a:r>
            <a:r>
              <a:rPr lang="en-US" b="1" dirty="0"/>
              <a:t>. 87, 2019. </a:t>
            </a:r>
          </a:p>
          <a:p>
            <a:endParaRPr lang="en-US" sz="2400" b="1" dirty="0"/>
          </a:p>
          <a:p>
            <a:r>
              <a:rPr lang="en-US" sz="2400" dirty="0">
                <a:hlinkClick r:id="rId3"/>
              </a:rPr>
              <a:t>https://github.com/openmdao/pycycle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56668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421"/>
            <a:ext cx="10515600" cy="751738"/>
          </a:xfrm>
        </p:spPr>
        <p:txBody>
          <a:bodyPr/>
          <a:lstStyle/>
          <a:p>
            <a:r>
              <a:rPr lang="en-US" dirty="0"/>
              <a:t>Recap of today’s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221"/>
            <a:ext cx="10767647" cy="559125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 dirty="0"/>
              <a:t>Lab 0: 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 dirty="0"/>
              <a:t>Lab 1: 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 dirty="0"/>
              <a:t>Lab 2: 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 dirty="0"/>
              <a:t>Lab 3: Wrapping external codes as explicit and implicit components</a:t>
            </a:r>
          </a:p>
          <a:p>
            <a:endParaRPr lang="en-US" sz="3200" dirty="0"/>
          </a:p>
          <a:p>
            <a:r>
              <a:rPr lang="en-US" sz="3200" dirty="0"/>
              <a:t>Advanced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773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IMG_1528.jpg" descr="IMG_1528.jpg"/>
          <p:cNvPicPr>
            <a:picLocks noChangeAspect="1"/>
          </p:cNvPicPr>
          <p:nvPr/>
        </p:nvPicPr>
        <p:blipFill rotWithShape="1">
          <a:blip r:embed="rId2"/>
          <a:srcRect l="25569" t="1" r="36894" b="-642"/>
          <a:stretch/>
        </p:blipFill>
        <p:spPr>
          <a:xfrm rot="21538867">
            <a:off x="-71303" y="-186135"/>
            <a:ext cx="12371950" cy="7243480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Tusen takk!"/>
          <p:cNvSpPr txBox="1">
            <a:spLocks noGrp="1"/>
          </p:cNvSpPr>
          <p:nvPr>
            <p:ph type="title" idx="4294967295"/>
          </p:nvPr>
        </p:nvSpPr>
        <p:spPr>
          <a:xfrm>
            <a:off x="2149363" y="685793"/>
            <a:ext cx="8584310" cy="11124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7900" b="1"/>
            </a:lvl1pPr>
          </a:lstStyle>
          <a:p>
            <a:r>
              <a:t>Tusen takk!</a:t>
            </a:r>
          </a:p>
        </p:txBody>
      </p:sp>
      <p:pic>
        <p:nvPicPr>
          <p:cNvPr id="1419" name="Image" descr="Image"/>
          <p:cNvPicPr>
            <a:picLocks noGrp="1" noChangeAspect="1"/>
          </p:cNvPicPr>
          <p:nvPr>
            <p:ph type="pic" idx="15"/>
          </p:nvPr>
        </p:nvPicPr>
        <p:blipFill>
          <a:blip r:embed="rId3"/>
          <a:stretch>
            <a:fillRect/>
          </a:stretch>
        </p:blipFill>
        <p:spPr>
          <a:xfrm>
            <a:off x="1752468" y="5455602"/>
            <a:ext cx="2887341" cy="908456"/>
          </a:xfrm>
          <a:prstGeom prst="rect">
            <a:avLst/>
          </a:prstGeom>
        </p:spPr>
      </p:pic>
      <p:pic>
        <p:nvPicPr>
          <p:cNvPr id="1420" name="ntnu_logo.png" descr="ntnu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024" y="5510976"/>
            <a:ext cx="3320813" cy="630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usen takk!">
            <a:extLst>
              <a:ext uri="{FF2B5EF4-FFF2-40B4-BE49-F238E27FC236}">
                <a16:creationId xmlns:a16="http://schemas.microsoft.com/office/drawing/2014/main" id="{5BE69254-C340-4F84-B057-C730B5921818}"/>
              </a:ext>
            </a:extLst>
          </p:cNvPr>
          <p:cNvSpPr txBox="1">
            <a:spLocks/>
          </p:cNvSpPr>
          <p:nvPr/>
        </p:nvSpPr>
        <p:spPr>
          <a:xfrm>
            <a:off x="3196138" y="310946"/>
            <a:ext cx="8584310" cy="1112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9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Tusen</a:t>
            </a:r>
            <a:r>
              <a:rPr lang="en-US" dirty="0"/>
              <a:t> </a:t>
            </a:r>
            <a:r>
              <a:rPr lang="en-US" dirty="0" err="1"/>
              <a:t>takk</a:t>
            </a:r>
            <a:r>
              <a:rPr lang="en-US" dirty="0"/>
              <a:t>!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F5E6D61-9551-43F3-8990-D24D5C91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68" y="5455602"/>
            <a:ext cx="2887341" cy="908456"/>
          </a:xfrm>
          <a:prstGeom prst="rect">
            <a:avLst/>
          </a:prstGeom>
        </p:spPr>
      </p:pic>
      <p:pic>
        <p:nvPicPr>
          <p:cNvPr id="9" name="ntnu_logo.png" descr="ntnu_logo.png">
            <a:extLst>
              <a:ext uri="{FF2B5EF4-FFF2-40B4-BE49-F238E27FC236}">
                <a16:creationId xmlns:a16="http://schemas.microsoft.com/office/drawing/2014/main" id="{AC02069E-DB63-4636-A003-1023DC57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24" y="5510976"/>
            <a:ext cx="3320813" cy="6301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017273-8D2D-4508-8B64-E57E6496546D}"/>
              </a:ext>
            </a:extLst>
          </p:cNvPr>
          <p:cNvSpPr/>
          <p:nvPr/>
        </p:nvSpPr>
        <p:spPr>
          <a:xfrm>
            <a:off x="1834480" y="1638580"/>
            <a:ext cx="879755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3600" dirty="0"/>
              <a:t>Subscribe to MDO Lab e-mail updates by sending a blank e-mail to:</a:t>
            </a:r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3600" dirty="0">
                <a:hlinkClick r:id="rId4"/>
              </a:rPr>
              <a:t>engopt-join@mdolab.engin.umich.edu</a:t>
            </a:r>
            <a:endParaRPr lang="en-US" sz="3600" dirty="0"/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endParaRPr lang="en-US" sz="3600" spc="-1" dirty="0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3600" dirty="0">
                <a:hlinkClick r:id="rId5"/>
              </a:rPr>
              <a:t>http://mdolab.engin.umich.edu/</a:t>
            </a:r>
            <a:endParaRPr lang="en-US" sz="3600" spc="-1" dirty="0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4660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6564" cy="1325563"/>
          </a:xfrm>
        </p:spPr>
        <p:txBody>
          <a:bodyPr/>
          <a:lstStyle/>
          <a:p>
            <a:r>
              <a:rPr lang="en-US" dirty="0"/>
              <a:t>Brief introduction to optimization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 dirty="0"/>
              <a:t>What is an optimization problem?</a:t>
            </a:r>
          </a:p>
          <a:p>
            <a:endParaRPr lang="en-US" sz="3200" dirty="0"/>
          </a:p>
          <a:p>
            <a:r>
              <a:rPr lang="en-US" sz="3200" dirty="0"/>
              <a:t>Gradient-free vs gradient-based optimizers</a:t>
            </a:r>
          </a:p>
          <a:p>
            <a:endParaRPr lang="en-US" sz="3200" dirty="0"/>
          </a:p>
          <a:p>
            <a:r>
              <a:rPr lang="en-US" sz="3200" dirty="0"/>
              <a:t>How to get derivatives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umerical optimization provides a way to…"/>
          <p:cNvSpPr txBox="1">
            <a:spLocks noGrp="1"/>
          </p:cNvSpPr>
          <p:nvPr>
            <p:ph type="body" idx="13"/>
          </p:nvPr>
        </p:nvSpPr>
        <p:spPr>
          <a:xfrm>
            <a:off x="386206" y="192882"/>
            <a:ext cx="11489635" cy="13687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400" b="1" dirty="0"/>
              <a:t>Numerical optimization provides a way to </a:t>
            </a:r>
          </a:p>
          <a:p>
            <a:r>
              <a:rPr sz="4400" b="1" dirty="0"/>
              <a:t>fully automate the design process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4777395" y="1926300"/>
            <a:ext cx="3216598" cy="1736179"/>
            <a:chOff x="0" y="0"/>
            <a:chExt cx="4574715" cy="2469232"/>
          </a:xfrm>
        </p:grpSpPr>
        <p:sp>
          <p:nvSpPr>
            <p:cNvPr id="338" name="Rounded Rectangle"/>
            <p:cNvSpPr/>
            <p:nvPr/>
          </p:nvSpPr>
          <p:spPr>
            <a:xfrm>
              <a:off x="0" y="0"/>
              <a:ext cx="4574716" cy="2469233"/>
            </a:xfrm>
            <a:prstGeom prst="roundRect">
              <a:avLst>
                <a:gd name="adj" fmla="val 13676"/>
              </a:avLst>
            </a:prstGeom>
            <a:solidFill>
              <a:srgbClr val="1844B9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109"/>
            </a:p>
          </p:txBody>
        </p:sp>
        <p:pic>
          <p:nvPicPr>
            <p:cNvPr id="339" name="wallpaper2.png" descr="wallpaper2.png"/>
            <p:cNvPicPr>
              <a:picLocks noChangeAspect="1"/>
            </p:cNvPicPr>
            <p:nvPr/>
          </p:nvPicPr>
          <p:blipFill>
            <a:blip r:embed="rId3"/>
            <a:srcRect l="2321" r="2321"/>
            <a:stretch>
              <a:fillRect/>
            </a:stretch>
          </p:blipFill>
          <p:spPr>
            <a:xfrm>
              <a:off x="156550" y="73290"/>
              <a:ext cx="4261615" cy="22255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Line"/>
          <p:cNvSpPr/>
          <p:nvPr/>
        </p:nvSpPr>
        <p:spPr>
          <a:xfrm>
            <a:off x="4075390" y="2795658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2" name="Line"/>
          <p:cNvSpPr/>
          <p:nvPr/>
        </p:nvSpPr>
        <p:spPr>
          <a:xfrm>
            <a:off x="8099308" y="2480572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3" name="Wing span…"/>
          <p:cNvSpPr/>
          <p:nvPr/>
        </p:nvSpPr>
        <p:spPr>
          <a:xfrm>
            <a:off x="1986110" y="2001831"/>
            <a:ext cx="2172845" cy="158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Wing span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Airfoil shapes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Structural sizing</a:t>
            </a:r>
          </a:p>
        </p:txBody>
      </p:sp>
      <p:sp>
        <p:nvSpPr>
          <p:cNvPr id="344" name="Fuel burn"/>
          <p:cNvSpPr/>
          <p:nvPr/>
        </p:nvSpPr>
        <p:spPr>
          <a:xfrm>
            <a:off x="8791025" y="2199428"/>
            <a:ext cx="1633563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Fuel burn</a:t>
            </a:r>
          </a:p>
        </p:txBody>
      </p:sp>
      <p:sp>
        <p:nvSpPr>
          <p:cNvPr id="345" name="Line"/>
          <p:cNvSpPr/>
          <p:nvPr/>
        </p:nvSpPr>
        <p:spPr>
          <a:xfrm>
            <a:off x="8099308" y="3142170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6" name="Structural stresses"/>
          <p:cNvSpPr/>
          <p:nvPr/>
        </p:nvSpPr>
        <p:spPr>
          <a:xfrm>
            <a:off x="8992898" y="2832838"/>
            <a:ext cx="2528399" cy="79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Structural stresses</a:t>
            </a:r>
          </a:p>
        </p:txBody>
      </p:sp>
      <p:sp>
        <p:nvSpPr>
          <p:cNvPr id="347" name="minimize…"/>
          <p:cNvSpPr/>
          <p:nvPr/>
        </p:nvSpPr>
        <p:spPr>
          <a:xfrm>
            <a:off x="4675359" y="4996000"/>
            <a:ext cx="1892939" cy="1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r" defTabSz="410751">
              <a:lnSpc>
                <a:spcPct val="120000"/>
              </a:lnSpc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minimize</a:t>
            </a:r>
          </a:p>
          <a:p>
            <a:pPr algn="r" defTabSz="410751">
              <a:lnSpc>
                <a:spcPct val="120000"/>
              </a:lnSpc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with respect to</a:t>
            </a:r>
          </a:p>
          <a:p>
            <a:pPr algn="r" defTabSz="410751">
              <a:lnSpc>
                <a:spcPct val="120000"/>
              </a:lnSpc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subject to</a:t>
            </a:r>
          </a:p>
        </p:txBody>
      </p:sp>
      <p:sp>
        <p:nvSpPr>
          <p:cNvPr id="348" name="f(x)…"/>
          <p:cNvSpPr/>
          <p:nvPr/>
        </p:nvSpPr>
        <p:spPr>
          <a:xfrm>
            <a:off x="6680732" y="4996000"/>
            <a:ext cx="1203186" cy="1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10751">
              <a:lnSpc>
                <a:spcPct val="120000"/>
              </a:lnSpc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f(x)</a:t>
            </a:r>
          </a:p>
          <a:p>
            <a:pPr defTabSz="410751">
              <a:lnSpc>
                <a:spcPct val="120000"/>
              </a:lnSpc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x</a:t>
            </a:r>
          </a:p>
          <a:p>
            <a:pPr defTabSz="410751">
              <a:lnSpc>
                <a:spcPct val="120000"/>
              </a:lnSpc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c(x) ≤ 0</a:t>
            </a:r>
          </a:p>
        </p:txBody>
      </p:sp>
      <p:sp>
        <p:nvSpPr>
          <p:cNvPr id="349" name="Design optimization problem:"/>
          <p:cNvSpPr/>
          <p:nvPr/>
        </p:nvSpPr>
        <p:spPr>
          <a:xfrm>
            <a:off x="2756377" y="4874812"/>
            <a:ext cx="1806548" cy="1736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584200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Design optimization problem:</a:t>
            </a:r>
          </a:p>
        </p:txBody>
      </p:sp>
      <p:sp>
        <p:nvSpPr>
          <p:cNvPr id="350" name="Rectangle"/>
          <p:cNvSpPr/>
          <p:nvPr/>
        </p:nvSpPr>
        <p:spPr>
          <a:xfrm>
            <a:off x="4640560" y="4879276"/>
            <a:ext cx="5393895" cy="1727250"/>
          </a:xfrm>
          <a:prstGeom prst="rect">
            <a:avLst/>
          </a:prstGeom>
          <a:ln w="12700">
            <a:solidFill>
              <a:srgbClr val="797979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580409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66"/>
          </a:p>
        </p:txBody>
      </p:sp>
      <p:sp>
        <p:nvSpPr>
          <p:cNvPr id="351" name="objective…"/>
          <p:cNvSpPr/>
          <p:nvPr/>
        </p:nvSpPr>
        <p:spPr>
          <a:xfrm>
            <a:off x="7797597" y="4996000"/>
            <a:ext cx="2644461" cy="132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10751">
              <a:lnSpc>
                <a:spcPct val="120000"/>
              </a:lnSpc>
              <a:defRPr>
                <a:solidFill>
                  <a:srgbClr val="0329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objective</a:t>
            </a:r>
          </a:p>
          <a:p>
            <a:pPr defTabSz="410751">
              <a:lnSpc>
                <a:spcPct val="120000"/>
              </a:lnSpc>
              <a:defRPr>
                <a:solidFill>
                  <a:srgbClr val="0329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design variables</a:t>
            </a:r>
          </a:p>
          <a:p>
            <a:pPr defTabSz="410751">
              <a:lnSpc>
                <a:spcPct val="120000"/>
              </a:lnSpc>
              <a:defRPr>
                <a:solidFill>
                  <a:srgbClr val="0329D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constraints</a:t>
            </a:r>
          </a:p>
        </p:txBody>
      </p:sp>
      <p:sp>
        <p:nvSpPr>
          <p:cNvPr id="352" name="Line"/>
          <p:cNvSpPr/>
          <p:nvPr/>
        </p:nvSpPr>
        <p:spPr>
          <a:xfrm>
            <a:off x="2855067" y="3443154"/>
            <a:ext cx="6743903" cy="82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07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0">
            <a:solidFill>
              <a:srgbClr val="4F8F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53" name="Design changes"/>
          <p:cNvSpPr/>
          <p:nvPr/>
        </p:nvSpPr>
        <p:spPr>
          <a:xfrm>
            <a:off x="5359491" y="3752275"/>
            <a:ext cx="2052405" cy="56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4F8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Design changes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D1A5-6C49-4EF9-B131-7A380D3C4C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 advAuto="0"/>
      <p:bldP spid="348" grpId="0" animBg="1" advAuto="0"/>
      <p:bldP spid="349" grpId="0" animBg="1" advAuto="0"/>
      <p:bldP spid="350" grpId="0" animBg="1" advAuto="0"/>
      <p:bldP spid="351" grpId="0" animBg="1" advAuto="0"/>
      <p:bldP spid="352" grpId="0" animBg="1" advAuto="0"/>
      <p:bldP spid="353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umerical optimization provides a way to…"/>
          <p:cNvSpPr txBox="1">
            <a:spLocks noGrp="1"/>
          </p:cNvSpPr>
          <p:nvPr>
            <p:ph type="body" idx="13"/>
          </p:nvPr>
        </p:nvSpPr>
        <p:spPr>
          <a:xfrm>
            <a:off x="386206" y="192882"/>
            <a:ext cx="11489635" cy="13687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400" b="1" dirty="0"/>
              <a:t>Numerical optimization provides a way to </a:t>
            </a:r>
          </a:p>
          <a:p>
            <a:r>
              <a:rPr sz="4400" b="1" dirty="0"/>
              <a:t>fully automate the design process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4777395" y="1926300"/>
            <a:ext cx="3216598" cy="1736179"/>
            <a:chOff x="0" y="0"/>
            <a:chExt cx="4574715" cy="2469232"/>
          </a:xfrm>
        </p:grpSpPr>
        <p:sp>
          <p:nvSpPr>
            <p:cNvPr id="338" name="Rounded Rectangle"/>
            <p:cNvSpPr/>
            <p:nvPr/>
          </p:nvSpPr>
          <p:spPr>
            <a:xfrm>
              <a:off x="0" y="0"/>
              <a:ext cx="4574716" cy="2469233"/>
            </a:xfrm>
            <a:prstGeom prst="roundRect">
              <a:avLst>
                <a:gd name="adj" fmla="val 13676"/>
              </a:avLst>
            </a:prstGeom>
            <a:solidFill>
              <a:srgbClr val="1844B9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2109"/>
            </a:p>
          </p:txBody>
        </p:sp>
        <p:pic>
          <p:nvPicPr>
            <p:cNvPr id="339" name="wallpaper2.png" descr="wallpaper2.png"/>
            <p:cNvPicPr>
              <a:picLocks noChangeAspect="1"/>
            </p:cNvPicPr>
            <p:nvPr/>
          </p:nvPicPr>
          <p:blipFill>
            <a:blip r:embed="rId3"/>
            <a:srcRect l="2321" r="2321"/>
            <a:stretch>
              <a:fillRect/>
            </a:stretch>
          </p:blipFill>
          <p:spPr>
            <a:xfrm>
              <a:off x="156550" y="73290"/>
              <a:ext cx="4261615" cy="22255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Line"/>
          <p:cNvSpPr/>
          <p:nvPr/>
        </p:nvSpPr>
        <p:spPr>
          <a:xfrm>
            <a:off x="4075390" y="2795658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2" name="Line"/>
          <p:cNvSpPr/>
          <p:nvPr/>
        </p:nvSpPr>
        <p:spPr>
          <a:xfrm>
            <a:off x="8099308" y="2480572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3" name="Wing span…"/>
          <p:cNvSpPr/>
          <p:nvPr/>
        </p:nvSpPr>
        <p:spPr>
          <a:xfrm>
            <a:off x="1986110" y="2001831"/>
            <a:ext cx="2172845" cy="158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Wing span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Airfoil shapes</a:t>
            </a:r>
          </a:p>
          <a:p>
            <a:pPr defTabSz="410751">
              <a:spcBef>
                <a:spcPts val="422"/>
              </a:spcBef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/>
              <a:t>Structural sizing</a:t>
            </a:r>
          </a:p>
        </p:txBody>
      </p:sp>
      <p:sp>
        <p:nvSpPr>
          <p:cNvPr id="344" name="Fuel burn"/>
          <p:cNvSpPr/>
          <p:nvPr/>
        </p:nvSpPr>
        <p:spPr>
          <a:xfrm>
            <a:off x="8791025" y="2199428"/>
            <a:ext cx="1633563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Fuel burn</a:t>
            </a:r>
          </a:p>
        </p:txBody>
      </p:sp>
      <p:sp>
        <p:nvSpPr>
          <p:cNvPr id="345" name="Line"/>
          <p:cNvSpPr/>
          <p:nvPr/>
        </p:nvSpPr>
        <p:spPr>
          <a:xfrm>
            <a:off x="8099308" y="3142170"/>
            <a:ext cx="624569" cy="1"/>
          </a:xfrm>
          <a:prstGeom prst="line">
            <a:avLst/>
          </a:prstGeom>
          <a:ln w="127000">
            <a:solidFill>
              <a:srgbClr val="797979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31"/>
          </a:p>
        </p:txBody>
      </p:sp>
      <p:sp>
        <p:nvSpPr>
          <p:cNvPr id="346" name="Structural stresses"/>
          <p:cNvSpPr/>
          <p:nvPr/>
        </p:nvSpPr>
        <p:spPr>
          <a:xfrm>
            <a:off x="8992898" y="2832838"/>
            <a:ext cx="2528399" cy="79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584200">
              <a:defRPr>
                <a:solidFill>
                  <a:srgbClr val="79797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Structural stresses</a:t>
            </a:r>
          </a:p>
        </p:txBody>
      </p:sp>
      <p:sp>
        <p:nvSpPr>
          <p:cNvPr id="352" name="Line"/>
          <p:cNvSpPr/>
          <p:nvPr/>
        </p:nvSpPr>
        <p:spPr>
          <a:xfrm>
            <a:off x="2855067" y="3443154"/>
            <a:ext cx="6743903" cy="82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07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0">
            <a:solidFill>
              <a:srgbClr val="4F8F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53" name="Design changes"/>
          <p:cNvSpPr/>
          <p:nvPr/>
        </p:nvSpPr>
        <p:spPr>
          <a:xfrm>
            <a:off x="5359491" y="3752275"/>
            <a:ext cx="2052405" cy="56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4F8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Design changes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6416E659-7F81-4307-8441-BD774C0CB6F8}"/>
              </a:ext>
            </a:extLst>
          </p:cNvPr>
          <p:cNvSpPr/>
          <p:nvPr/>
        </p:nvSpPr>
        <p:spPr>
          <a:xfrm>
            <a:off x="1936015" y="3467791"/>
            <a:ext cx="8275096" cy="1963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07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0">
            <a:solidFill>
              <a:srgbClr val="8D1A2E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20" name="Reformulate optimization problem">
            <a:extLst>
              <a:ext uri="{FF2B5EF4-FFF2-40B4-BE49-F238E27FC236}">
                <a16:creationId xmlns:a16="http://schemas.microsoft.com/office/drawing/2014/main" id="{FDD96725-6859-4436-8E3E-CE4DBDDBC584}"/>
              </a:ext>
            </a:extLst>
          </p:cNvPr>
          <p:cNvSpPr/>
          <p:nvPr/>
        </p:nvSpPr>
        <p:spPr>
          <a:xfrm>
            <a:off x="3940324" y="4790609"/>
            <a:ext cx="4890740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C16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Reformulate optimization problem</a:t>
            </a:r>
          </a:p>
        </p:txBody>
      </p:sp>
      <p:sp>
        <p:nvSpPr>
          <p:cNvPr id="21" name="Post-optimality studies">
            <a:extLst>
              <a:ext uri="{FF2B5EF4-FFF2-40B4-BE49-F238E27FC236}">
                <a16:creationId xmlns:a16="http://schemas.microsoft.com/office/drawing/2014/main" id="{8BBE8F6D-F26C-4571-BCA3-94539F1F42B0}"/>
              </a:ext>
            </a:extLst>
          </p:cNvPr>
          <p:cNvSpPr/>
          <p:nvPr/>
        </p:nvSpPr>
        <p:spPr>
          <a:xfrm>
            <a:off x="4042199" y="5828943"/>
            <a:ext cx="4890739" cy="56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algn="ctr" defTabSz="584200">
              <a:defRPr>
                <a:solidFill>
                  <a:srgbClr val="7C16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/>
              <a:t>Post-optimality studies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C48BB-1133-4774-A3D6-A86C6CB5CF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64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Lyu_rosenbrock_movie-3417.m4v" descr="Lyu_rosenbrock_movie-3417.m4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5646" y="1145094"/>
            <a:ext cx="7031288" cy="5621515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Gradient-based methods take…"/>
          <p:cNvSpPr txBox="1">
            <a:spLocks noGrp="1"/>
          </p:cNvSpPr>
          <p:nvPr>
            <p:ph type="title"/>
          </p:nvPr>
        </p:nvSpPr>
        <p:spPr>
          <a:xfrm>
            <a:off x="1716882" y="192881"/>
            <a:ext cx="8584310" cy="111244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200"/>
            </a:pPr>
            <a:r>
              <a:rPr sz="4000" dirty="0"/>
              <a:t>Gradient-based methods take </a:t>
            </a:r>
          </a:p>
          <a:p>
            <a:pPr>
              <a:defRPr sz="4200"/>
            </a:pPr>
            <a:r>
              <a:rPr sz="4000" dirty="0"/>
              <a:t>a more direct path to the optimum</a:t>
            </a:r>
          </a:p>
        </p:txBody>
      </p:sp>
      <p:sp>
        <p:nvSpPr>
          <p:cNvPr id="5" name="Computational costly to evaluate objective and constraints…">
            <a:extLst>
              <a:ext uri="{FF2B5EF4-FFF2-40B4-BE49-F238E27FC236}">
                <a16:creationId xmlns:a16="http://schemas.microsoft.com/office/drawing/2014/main" id="{B0FA9920-E9D8-419D-85AB-00C30A1FFB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1738" y="2319416"/>
            <a:ext cx="3185485" cy="6791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indent="0">
              <a:spcBef>
                <a:spcPts val="4851"/>
              </a:spcBef>
              <a:buNone/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rgbClr val="1F376E"/>
                </a:solidFill>
              </a:rPr>
              <a:t>Gradient-based</a:t>
            </a:r>
          </a:p>
        </p:txBody>
      </p:sp>
      <p:sp>
        <p:nvSpPr>
          <p:cNvPr id="7" name="Computational costly to evaluate objective and constraints…">
            <a:extLst>
              <a:ext uri="{FF2B5EF4-FFF2-40B4-BE49-F238E27FC236}">
                <a16:creationId xmlns:a16="http://schemas.microsoft.com/office/drawing/2014/main" id="{7F0270D1-46B5-4DD8-A4F1-38930D01772E}"/>
              </a:ext>
            </a:extLst>
          </p:cNvPr>
          <p:cNvSpPr txBox="1">
            <a:spLocks/>
          </p:cNvSpPr>
          <p:nvPr/>
        </p:nvSpPr>
        <p:spPr>
          <a:xfrm>
            <a:off x="771737" y="5152785"/>
            <a:ext cx="3185485" cy="71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674687" marR="0" indent="-357187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00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13504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 typeface="Lucida Grande"/>
              <a:buChar char="•"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17949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Tx/>
              <a:buChar char="-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22394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2683986" marR="0" indent="-588486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8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30075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33631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37187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4074348" marR="0" indent="-556448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Pct val="171000"/>
              <a:buFont typeface="Lucida Grande"/>
              <a:buChar char="‣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spcBef>
                <a:spcPts val="4851"/>
              </a:spcBef>
              <a:buNone/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dirty="0">
                <a:solidFill>
                  <a:srgbClr val="1F376E"/>
                </a:solidFill>
              </a:rPr>
              <a:t>Gradient-free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926A-7353-40F6-886B-6D43EA0B17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6" fill="hold"/>
                                        <p:tgtEl>
                                          <p:spTgt spid="4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radient-based optimization is the only hope…"/>
          <p:cNvSpPr txBox="1">
            <a:spLocks noGrp="1"/>
          </p:cNvSpPr>
          <p:nvPr>
            <p:ph type="title"/>
          </p:nvPr>
        </p:nvSpPr>
        <p:spPr>
          <a:xfrm>
            <a:off x="255578" y="192881"/>
            <a:ext cx="11586186" cy="111244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000"/>
            </a:pPr>
            <a:r>
              <a:rPr sz="4000" dirty="0"/>
              <a:t>Gradient-based optimization is the only hope </a:t>
            </a:r>
          </a:p>
          <a:p>
            <a:pPr>
              <a:defRPr sz="4000"/>
            </a:pPr>
            <a:r>
              <a:rPr sz="4000" dirty="0"/>
              <a:t>for large numbers of design variables</a:t>
            </a: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82" y="1305325"/>
            <a:ext cx="6182886" cy="5458586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[Lyu et al. ICCFD8-2014-0203]">
            <a:hlinkClick r:id="rId4"/>
          </p:cNvPr>
          <p:cNvSpPr txBox="1"/>
          <p:nvPr/>
        </p:nvSpPr>
        <p:spPr>
          <a:xfrm>
            <a:off x="386325" y="6082673"/>
            <a:ext cx="2661114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</a:t>
            </a:r>
            <a:r>
              <a:rPr sz="1687" dirty="0" err="1"/>
              <a:t>Lyu</a:t>
            </a:r>
            <a:r>
              <a:rPr sz="1687" dirty="0"/>
              <a:t> et al. </a:t>
            </a:r>
            <a:r>
              <a:rPr sz="1687" i="1" dirty="0"/>
              <a:t>ICCFD8-2014-0203</a:t>
            </a:r>
            <a:r>
              <a:rPr sz="1687" dirty="0"/>
              <a:t>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BA9D4-D339-4671-A0ED-77EDCE58B5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ethods for computing derivatives"/>
          <p:cNvSpPr txBox="1">
            <a:spLocks noGrp="1"/>
          </p:cNvSpPr>
          <p:nvPr>
            <p:ph type="title"/>
          </p:nvPr>
        </p:nvSpPr>
        <p:spPr>
          <a:xfrm>
            <a:off x="670181" y="192881"/>
            <a:ext cx="9631011" cy="4602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sz="4000" dirty="0"/>
              <a:t>Methods for computing derivatives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0" y="807576"/>
            <a:ext cx="8088989" cy="5857543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[Martins and Hwang, AIAA Journal, 2013]">
            <a:hlinkClick r:id="rId4"/>
          </p:cNvPr>
          <p:cNvSpPr txBox="1"/>
          <p:nvPr/>
        </p:nvSpPr>
        <p:spPr>
          <a:xfrm>
            <a:off x="6752205" y="3546575"/>
            <a:ext cx="53988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and Hwang, </a:t>
            </a:r>
            <a:r>
              <a:rPr sz="1687" i="1" dirty="0"/>
              <a:t>AIAA Journal</a:t>
            </a:r>
            <a:r>
              <a:rPr sz="1687" dirty="0"/>
              <a:t>, 2013]</a:t>
            </a:r>
          </a:p>
        </p:txBody>
      </p:sp>
      <p:sp>
        <p:nvSpPr>
          <p:cNvPr id="511" name="[Martins et al., ACM TOMS, 2003]">
            <a:hlinkClick r:id="rId5"/>
          </p:cNvPr>
          <p:cNvSpPr txBox="1"/>
          <p:nvPr/>
        </p:nvSpPr>
        <p:spPr>
          <a:xfrm>
            <a:off x="8596025" y="2011197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/>
              <a:t>[Martins et al., </a:t>
            </a:r>
            <a:r>
              <a:rPr sz="1687" i="1" dirty="0"/>
              <a:t>ACM TOMS,</a:t>
            </a:r>
            <a:r>
              <a:rPr sz="1687" dirty="0"/>
              <a:t> 2003]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0C54F-2A7E-4D3E-8DD4-C9CAE2644B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/>
              <a:t>Ben Brelje, </a:t>
            </a:r>
            <a:r>
              <a:rPr lang="en-US" sz="3200"/>
              <a:t>PhD candidate at University of Michigan MDO Lab for creating version 0 of this training</a:t>
            </a:r>
          </a:p>
          <a:p>
            <a:endParaRPr lang="en-US" sz="3200"/>
          </a:p>
          <a:p>
            <a:r>
              <a:rPr lang="en-US" sz="3200" b="1"/>
              <a:t>Justin Gray, </a:t>
            </a:r>
            <a:r>
              <a:rPr lang="en-US" sz="3200"/>
              <a:t>Engineer and team lead of OpenMDAO at NASA Glenn for refining this workshop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NASA ARMD’s TTT Project has supported </a:t>
            </a:r>
            <a:r>
              <a:rPr lang="en-US" sz="3200" dirty="0" err="1"/>
              <a:t>OpenMDAO</a:t>
            </a:r>
            <a:r>
              <a:rPr lang="en-US" sz="3200" dirty="0"/>
              <a:t> development since 2008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738"/>
          </a:xfrm>
        </p:spPr>
        <p:txBody>
          <a:bodyPr/>
          <a:lstStyle/>
          <a:p>
            <a:r>
              <a:rPr lang="en-US" dirty="0"/>
              <a:t>Overview of today’s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244"/>
            <a:ext cx="10767647" cy="4895850"/>
          </a:xfrm>
        </p:spPr>
        <p:txBody>
          <a:bodyPr>
            <a:normAutofit fontScale="925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 dirty="0"/>
              <a:t>Lab 0: 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 dirty="0"/>
              <a:t>Lab 1: 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 dirty="0"/>
              <a:t>Lab 2: 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 dirty="0"/>
              <a:t>Lab 3: Wrapping external codes as explicit and implicit components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/>
            </a:br>
            <a:r>
              <a:rPr lang="en-US"/>
              <a:t>(Breguet </a:t>
            </a:r>
            <a:r>
              <a:rPr lang="en-US" dirty="0"/>
              <a:t>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B6755-1159-44AD-A648-4142B8EB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</a:t>
            </a:r>
            <a:r>
              <a:rPr lang="en-US" sz="3200"/>
              <a:t>for unconnected </a:t>
            </a:r>
            <a:r>
              <a:rPr lang="en-US" sz="3200" dirty="0"/>
              <a:t>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D831-F6A8-4AB0-B1BC-BBCB8879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2E38-E0EE-4041-8A22-7E6D3C47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CA5-41EC-43D2-8935-CD00C37A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1480-1A68-4AC0-9CE5-788BB2D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68E4-60AC-4A50-8B37-127CAED8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advanced</a:t>
            </a:r>
            <a:br>
              <a:rPr lang="en-US" dirty="0"/>
            </a:br>
            <a:r>
              <a:rPr lang="en-US" dirty="0"/>
              <a:t>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8358-DC7D-47CA-B570-530FE81B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387AB-26C4-4178-A6B6-A9D2766F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9" y="2911346"/>
            <a:ext cx="11132822" cy="20539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https://github.com/johnjasa/openmdao_training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C5C2F-42A5-41B6-8FB6-DF2120B7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F1F21A-4476-4DB7-933E-3D86F67D7C02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CFC79-081C-4F37-8DAF-7323C326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5CC133-EF19-4FD3-B33C-75777A3F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 err="1"/>
              <a:t>OpenMDAO</a:t>
            </a:r>
            <a:r>
              <a:rPr lang="en-US" dirty="0"/>
              <a:t> problem hierarchy</a:t>
            </a:r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891"/>
            <a:ext cx="10373139" cy="4403962"/>
          </a:xfrm>
        </p:spPr>
        <p:txBody>
          <a:bodyPr>
            <a:normAutofit/>
          </a:bodyPr>
          <a:lstStyle/>
          <a:p>
            <a:r>
              <a:rPr lang="en-US" sz="3200" dirty="0"/>
              <a:t>Convenient containers of data and methods</a:t>
            </a:r>
          </a:p>
          <a:p>
            <a:endParaRPr lang="en-US" sz="3200" dirty="0"/>
          </a:p>
          <a:p>
            <a:r>
              <a:rPr lang="en-US" sz="3200" dirty="0"/>
              <a:t>It allows inheritance of features</a:t>
            </a:r>
          </a:p>
          <a:p>
            <a:endParaRPr lang="en-US" sz="3200" dirty="0"/>
          </a:p>
          <a:p>
            <a:r>
              <a:rPr lang="en-US" sz="3200" dirty="0"/>
              <a:t>Can reuse component and group templates easily</a:t>
            </a:r>
          </a:p>
          <a:p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3598-68F0-4180-9C9C-314C30D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E13AD-1570-43DE-A73D-4CB487316528}"/>
              </a:ext>
            </a:extLst>
          </p:cNvPr>
          <p:cNvSpPr txBox="1">
            <a:spLocks/>
          </p:cNvSpPr>
          <p:nvPr/>
        </p:nvSpPr>
        <p:spPr>
          <a:xfrm>
            <a:off x="838200" y="1841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Why use classes in object-oriented programming?</a:t>
            </a:r>
          </a:p>
        </p:txBody>
      </p:sp>
    </p:spTree>
    <p:extLst>
      <p:ext uri="{BB962C8B-B14F-4D97-AF65-F5344CB8AC3E}">
        <p14:creationId xmlns:p14="http://schemas.microsoft.com/office/powerpoint/2010/main" val="1665130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A28B13-A3DB-41AB-BFED-6CBFC2FC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92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4BB43-1001-4C93-9075-AEB5AA4B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76C0FB-4956-4B92-B93E-C5672AC7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827477" y="1946103"/>
            <a:ext cx="336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EB6B-26B7-42BF-B195-8AA5C88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/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E3FF2-EE9B-43C6-A1C3-5FE92591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74" y="5722620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D2FFD-1AC0-4AFD-AB1C-DD7ECE8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/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3ED21-98B1-46F6-86D8-8D18D7FD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624" y="2236857"/>
                <a:ext cx="2254913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82" y="291292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OpenMDAO</a:t>
            </a:r>
            <a:r>
              <a:rPr lang="en-US" dirty="0"/>
              <a:t> and MAUD papers are worthwhile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782" y="2302246"/>
            <a:ext cx="11132822" cy="7727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hlinkClick r:id="rId2"/>
              </a:rPr>
              <a:t>J. S. Gray, J. T. Hwang, J. R. R. A. Martins, K. T. Moore, and B. A. Naylor, “</a:t>
            </a:r>
            <a:r>
              <a:rPr lang="en-US" dirty="0" err="1">
                <a:hlinkClick r:id="rId2"/>
              </a:rPr>
              <a:t>OpenMDAO</a:t>
            </a:r>
            <a:r>
              <a:rPr lang="en-US" dirty="0">
                <a:hlinkClick r:id="rId2"/>
              </a:rPr>
              <a:t>: An Open-Source Framework for Multidisciplinary Design, Analysis, and Optimization,” Structural and Multidisciplinary Optimization, 2019.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hlinkClick r:id="rId3"/>
              </a:rPr>
              <a:t>J. T. Hwang and J. R. R. A. Martins, “A computational architecture for coupling heterogeneous numerical models and computing coupled derivatives,” ACM TOMS, 2018.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0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6C35D-CCED-4EE9-B861-49AAFF2F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 err="1"/>
              <a:t>IndepVarComp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51DE2ED-198A-4620-B109-40EA2EC3F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1" y="3861454"/>
            <a:ext cx="10884294" cy="4751021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 dirty="0" err="1"/>
              <a:t>IndepVarComps</a:t>
            </a:r>
            <a:r>
              <a:rPr lang="en-US" sz="3200" dirty="0"/>
              <a:t> only have only outputs; they do not take in any input variables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IVCs are used in an optimization context to allow the optimizer to control design variables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71001AC-45B4-4D05-A31D-16D6C1D42243}"/>
              </a:ext>
            </a:extLst>
          </p:cNvPr>
          <p:cNvSpPr txBox="1">
            <a:spLocks/>
          </p:cNvSpPr>
          <p:nvPr/>
        </p:nvSpPr>
        <p:spPr>
          <a:xfrm>
            <a:off x="838200" y="1515819"/>
            <a:ext cx="10765025" cy="2198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</a:t>
            </a:r>
            <a:r>
              <a:rPr lang="en-US" sz="2400" dirty="0">
                <a:latin typeface="Lucida Console" panose="020B0609040504020204" pitchFamily="49" charset="0"/>
              </a:rPr>
              <a:t> = </a:t>
            </a:r>
            <a:r>
              <a:rPr lang="en-US" sz="2400" dirty="0" err="1">
                <a:latin typeface="Lucida Console" panose="020B0609040504020204" pitchFamily="49" charset="0"/>
              </a:rPr>
              <a:t>self.add_subsystem</a:t>
            </a:r>
            <a:r>
              <a:rPr lang="en-US" sz="2400" dirty="0">
                <a:latin typeface="Lucida Console" panose="020B0609040504020204" pitchFamily="49" charset="0"/>
              </a:rPr>
              <a:t>('</a:t>
            </a:r>
            <a:r>
              <a:rPr lang="en-US" sz="2400" dirty="0" err="1">
                <a:latin typeface="Lucida Console" panose="020B0609040504020204" pitchFamily="49" charset="0"/>
              </a:rPr>
              <a:t>indeps</a:t>
            </a:r>
            <a:r>
              <a:rPr lang="en-US" sz="2400" dirty="0">
                <a:latin typeface="Lucida Console" panose="020B0609040504020204" pitchFamily="49" charset="0"/>
              </a:rPr>
              <a:t>', </a:t>
            </a:r>
            <a:r>
              <a:rPr lang="en-US" sz="2400" dirty="0" err="1">
                <a:latin typeface="Lucida Console" panose="020B0609040504020204" pitchFamily="49" charset="0"/>
              </a:rPr>
              <a:t>om.IndepVarComp</a:t>
            </a:r>
            <a:r>
              <a:rPr lang="en-US" sz="2400" dirty="0">
                <a:latin typeface="Lucida Console" panose="020B06090405040202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(‘h’, 10000, units=“ft“)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(‘U’, 200, units=“</a:t>
            </a:r>
            <a:r>
              <a:rPr lang="en-US" sz="2400" dirty="0" err="1">
                <a:latin typeface="Lucida Console" panose="020B0609040504020204" pitchFamily="49" charset="0"/>
              </a:rPr>
              <a:t>kn</a:t>
            </a:r>
            <a:r>
              <a:rPr lang="en-US" sz="2400" dirty="0">
                <a:latin typeface="Lucida Console" panose="020B0609040504020204" pitchFamily="49" charset="0"/>
              </a:rPr>
              <a:t>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>
                <a:latin typeface="Lucida Console" panose="020B0609040504020204" pitchFamily="49" charset="0"/>
              </a:rPr>
              <a:t>indeps.add_output</a:t>
            </a:r>
            <a:r>
              <a:rPr lang="en-US" sz="2400" dirty="0">
                <a:latin typeface="Lucida Console" panose="020B0609040504020204" pitchFamily="49" charset="0"/>
              </a:rPr>
              <a:t>(‘</a:t>
            </a:r>
            <a:r>
              <a:rPr lang="en-US" sz="2400" dirty="0" err="1">
                <a:latin typeface="Lucida Console" panose="020B0609040504020204" pitchFamily="49" charset="0"/>
              </a:rPr>
              <a:t>Sref</a:t>
            </a:r>
            <a:r>
              <a:rPr lang="en-US" sz="2400" dirty="0">
                <a:latin typeface="Lucida Console" panose="020B0609040504020204" pitchFamily="49" charset="0"/>
              </a:rPr>
              <a:t>', 200, units=“ft**2”)</a:t>
            </a:r>
          </a:p>
        </p:txBody>
      </p: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Groups: organizing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Combine components into a Group to build organized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which allows hierarchal solution strategies</a:t>
            </a:r>
          </a:p>
          <a:p>
            <a:endParaRPr lang="en-US" sz="3200" dirty="0"/>
          </a:p>
          <a:p>
            <a:r>
              <a:rPr lang="en-US" sz="3200" dirty="0"/>
              <a:t>Groups can used to create portable chunks of analysis chains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DF54-55BE-4969-B138-45B62D3F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754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003F-62DB-4A4E-94B6-F841E4F2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123D64-54C5-4558-8160-0F01EA24731C}"/>
              </a:ext>
            </a:extLst>
          </p:cNvPr>
          <p:cNvGrpSpPr/>
          <p:nvPr/>
        </p:nvGrpSpPr>
        <p:grpSpPr>
          <a:xfrm>
            <a:off x="7161335" y="4227314"/>
            <a:ext cx="3950090" cy="1586746"/>
            <a:chOff x="7161335" y="4227314"/>
            <a:chExt cx="3950090" cy="1586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06A93C-97A3-42F4-81E3-D205B6B65FF2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77E0-2329-4F24-8AF6-41F1D8B1E42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9A038-9785-47E7-9298-357DC68EF1B8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D4B038-9347-4D81-B75B-0B6CF0C85F1C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E5B65A-7079-4032-B1D3-3E5BB63EA17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05239-7591-4009-89FE-0C91E497F07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A5ECB8-92BB-40F5-88E0-513BD25B0AD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F613A-0D98-4FDF-9D9E-C83E49B7A9A4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B1D3B6-1B28-4A55-B1B5-14DC3562ECFD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9B110-3072-489A-8359-6653C28CFC74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6869B-FE20-4D4D-B326-67BFA6B31136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3DEE40D2-2F57-4C4C-B8CE-072DE796059B}"/>
              </a:ext>
            </a:extLst>
          </p:cNvPr>
          <p:cNvSpPr/>
          <p:nvPr/>
        </p:nvSpPr>
        <p:spPr>
          <a:xfrm>
            <a:off x="4809506" y="3990109"/>
            <a:ext cx="635330" cy="1252847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F28F86-54EE-C140-B7AF-ABF3997F8821}"/>
              </a:ext>
            </a:extLst>
          </p:cNvPr>
          <p:cNvCxnSpPr>
            <a:cxnSpLocks/>
            <a:endCxn id="5" idx="1"/>
          </p:cNvCxnSpPr>
          <p:nvPr/>
        </p:nvCxnSpPr>
        <p:spPr>
          <a:xfrm flipH="1" flipV="1">
            <a:off x="5444836" y="4616533"/>
            <a:ext cx="1605786" cy="412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34826C-FD08-E349-954D-13CC40518DF3}"/>
              </a:ext>
            </a:extLst>
          </p:cNvPr>
          <p:cNvSpPr txBox="1"/>
          <p:nvPr/>
        </p:nvSpPr>
        <p:spPr>
          <a:xfrm>
            <a:off x="7162918" y="3146008"/>
            <a:ext cx="485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is the model structure that is being connected</a:t>
            </a:r>
          </a:p>
        </p:txBody>
      </p:sp>
    </p:spTree>
    <p:extLst>
      <p:ext uri="{BB962C8B-B14F-4D97-AF65-F5344CB8AC3E}">
        <p14:creationId xmlns:p14="http://schemas.microsoft.com/office/powerpoint/2010/main" val="1566404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5433122" y="5381723"/>
            <a:ext cx="4027925" cy="665379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163408" y="3561674"/>
            <a:ext cx="1283677" cy="1820049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06EE6-3682-4317-940B-CBFE836B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D6AE4A-A251-4BB4-B591-7B265185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B59A8-E152-45A3-B0E1-FEBE84C5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3ACA93-BBDD-4D18-A3C0-E53FFAAC6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6A1-3CF8-499E-9996-5622B46B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D1DF80-45A7-4294-A1E1-8A45166E2C5C}"/>
              </a:ext>
            </a:extLst>
          </p:cNvPr>
          <p:cNvGrpSpPr/>
          <p:nvPr/>
        </p:nvGrpSpPr>
        <p:grpSpPr>
          <a:xfrm>
            <a:off x="7694735" y="2332048"/>
            <a:ext cx="3950090" cy="1586746"/>
            <a:chOff x="7161335" y="4227314"/>
            <a:chExt cx="3950090" cy="15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414D3B-65CD-4D7A-80DD-580CEF18C9F9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00B40-E6B2-41EC-873F-00CE9A6BCC50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FF86F1-4550-4C08-9968-2FA3C21E7682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79C680-C090-4398-A71E-3D18BEB78A0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4EB4F6-92A5-46B4-B060-6E522CA65C49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CDBE36-7EEB-454A-9282-581A5584AD0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1F71F4-65F6-4B98-AD2E-B86EF1345B4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54685-B911-422D-93AA-B28725E3CA46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B05C31-86CC-4793-B085-6C501AAA2D2B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F480-4877-427A-8EAA-675A1D1F0E11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FFEC1-561F-4258-965B-473C7588CC69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3D9C9AF-0322-4B58-85C0-7C610F24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BEC-C586-4015-A0AD-ADE5F8A3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5C76AD-0E18-4AA4-B5B7-87D12DDB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C256C5-C4B4-475C-BA66-8E08E4EC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6671264" y="3209642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subgroups and components are executed in the order that they’re added to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122EC-4BA6-4363-80E8-472E4725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C256C5-C4B4-475C-BA66-8E08E4EC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127"/>
          </a:xfrm>
        </p:spPr>
        <p:txBody>
          <a:bodyPr>
            <a:normAutofit/>
          </a:bodyPr>
          <a:lstStyle/>
          <a:p>
            <a:r>
              <a:rPr lang="en-US" dirty="0"/>
              <a:t>Grouping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60696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571A65C-45F5-47F1-9F0A-9C224966C70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339548" y="1624339"/>
          <a:ext cx="8218241" cy="491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AB53D96-A6F5-4B80-9AF6-D95827A2B820}"/>
              </a:ext>
            </a:extLst>
          </p:cNvPr>
          <p:cNvSpPr txBox="1"/>
          <p:nvPr/>
        </p:nvSpPr>
        <p:spPr>
          <a:xfrm>
            <a:off x="982554" y="5233661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EEC1F-2CB5-4BF2-BC66-9F6ECE3F3AF6}"/>
              </a:ext>
            </a:extLst>
          </p:cNvPr>
          <p:cNvSpPr txBox="1"/>
          <p:nvPr/>
        </p:nvSpPr>
        <p:spPr>
          <a:xfrm>
            <a:off x="982554" y="3429000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Intermediate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2F8D26-1E2E-43B1-A702-3C3AA3C1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9114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CFA2E-E92D-4F37-8AC9-3E622D5C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1FA37-A238-4BCC-A733-57F189F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8" y="1726248"/>
            <a:ext cx="9315450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095D-D1DB-4E89-9003-3F4C8CC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C9DA2-A6CA-4F52-BE9C-BD8DE9834589}"/>
              </a:ext>
            </a:extLst>
          </p:cNvPr>
          <p:cNvGrpSpPr/>
          <p:nvPr/>
        </p:nvGrpSpPr>
        <p:grpSpPr>
          <a:xfrm>
            <a:off x="7527169" y="4531300"/>
            <a:ext cx="3950090" cy="1586746"/>
            <a:chOff x="7161335" y="4227314"/>
            <a:chExt cx="3950090" cy="15867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A009D2-82B4-420B-82F2-5BC04C035F61}"/>
                </a:ext>
              </a:extLst>
            </p:cNvPr>
            <p:cNvSpPr/>
            <p:nvPr/>
          </p:nvSpPr>
          <p:spPr>
            <a:xfrm>
              <a:off x="716133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indeps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7FA9A-3676-4652-8292-803476BDA5D4}"/>
                </a:ext>
              </a:extLst>
            </p:cNvPr>
            <p:cNvSpPr/>
            <p:nvPr/>
          </p:nvSpPr>
          <p:spPr>
            <a:xfrm>
              <a:off x="8671560" y="5158740"/>
              <a:ext cx="929640" cy="65532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atmos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DA96B3-6EF4-46BF-8D2C-D520EB63304F}"/>
                </a:ext>
              </a:extLst>
            </p:cNvPr>
            <p:cNvSpPr/>
            <p:nvPr/>
          </p:nvSpPr>
          <p:spPr>
            <a:xfrm>
              <a:off x="10181785" y="4411980"/>
              <a:ext cx="929640" cy="1402080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lift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9F2734-92B0-4BB3-A248-1A4F70A906F5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59486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0D817A-8D11-4C2F-8735-E9B5E2ED94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0975" y="4800600"/>
              <a:ext cx="20908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034863-115B-4548-A3C6-5DD008D7A39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090975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037BC7-EE76-4AC3-8616-9367F3F5810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9601200" y="5486400"/>
              <a:ext cx="580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CE120-23A1-4CD6-A2A6-BC6CDFA3A290}"/>
                </a:ext>
              </a:extLst>
            </p:cNvPr>
            <p:cNvSpPr txBox="1"/>
            <p:nvPr/>
          </p:nvSpPr>
          <p:spPr>
            <a:xfrm>
              <a:off x="8610600" y="4227314"/>
              <a:ext cx="55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Sref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C59F55-3939-47C0-9301-7032CAF2A1E7}"/>
                </a:ext>
              </a:extLst>
            </p:cNvPr>
            <p:cNvSpPr txBox="1"/>
            <p:nvPr/>
          </p:nvSpPr>
          <p:spPr>
            <a:xfrm>
              <a:off x="8720278" y="4749345"/>
              <a:ext cx="332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535099-40DA-4F8E-B394-41A91E5A0690}"/>
                </a:ext>
              </a:extLst>
            </p:cNvPr>
            <p:cNvSpPr txBox="1"/>
            <p:nvPr/>
          </p:nvSpPr>
          <p:spPr>
            <a:xfrm>
              <a:off x="8198995" y="5117068"/>
              <a:ext cx="30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E0AFD-4A29-458E-B5C1-9278176F51AA}"/>
                </a:ext>
              </a:extLst>
            </p:cNvPr>
            <p:cNvSpPr txBox="1"/>
            <p:nvPr/>
          </p:nvSpPr>
          <p:spPr>
            <a:xfrm>
              <a:off x="9637255" y="5095994"/>
              <a:ext cx="50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3746F-307F-47B4-81D9-BD7293B4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A3959-2F92-4015-9B00-76B237E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E48C0-5C04-4C26-BCD9-2075E83F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901"/>
            <a:ext cx="10515600" cy="3618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2</a:t>
            </a:r>
            <a:r>
              <a:rPr lang="en-US"/>
              <a:t>: Write </a:t>
            </a:r>
            <a:r>
              <a:rPr lang="en-US" dirty="0"/>
              <a:t>your first component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Step 3</a:t>
            </a:r>
            <a:r>
              <a:rPr lang="en-US"/>
              <a:t>: World </a:t>
            </a:r>
            <a:r>
              <a:rPr lang="en-US" dirty="0"/>
              <a:t>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_training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</a:t>
            </a:r>
            <a:r>
              <a:rPr lang="en-US"/>
              <a:t>be good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43AE-8587-4A90-AF8B-156F9F22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</a:t>
            </a:r>
            <a:r>
              <a:rPr lang="en-US" sz="3200"/>
              <a:t>and rename it to </a:t>
            </a:r>
            <a:r>
              <a:rPr lang="en-US" sz="3200" dirty="0"/>
              <a:t>lab_0</a:t>
            </a:r>
            <a:r>
              <a:rPr lang="en-US" sz="3200"/>
              <a:t>.py</a:t>
            </a: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</a:t>
            </a:r>
            <a:r>
              <a:rPr lang="en-US" sz="3200"/>
              <a:t>Breguet equation:</a:t>
            </a:r>
            <a:endParaRPr lang="en-US" sz="3200" dirty="0"/>
          </a:p>
          <a:p>
            <a:endParaRPr lang="en-US" sz="3200" dirty="0"/>
          </a:p>
          <a:p>
            <a:endParaRPr lang="en-US" sz="320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" y="4054095"/>
            <a:ext cx="4426595" cy="113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90E55-12DC-46DA-954B-054BCF78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/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𝑇𝑂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𝑒𝑚𝑝𝑡𝑦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56656-7CBE-4B2F-98E3-149767E81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993" y="4328160"/>
                <a:ext cx="5961184" cy="464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endParaRPr lang="en-US" sz="3200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  </a:t>
            </a:r>
            <a:r>
              <a:rPr lang="en-US" sz="2800" dirty="0">
                <a:solidFill>
                  <a:srgbClr val="002060"/>
                </a:solidFill>
              </a:rPr>
              <a:t>(creates model diagram)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B13E6-03AF-4603-9AC3-CF0A65E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88"/>
            <a:ext cx="10515600" cy="1152939"/>
          </a:xfrm>
        </p:spPr>
        <p:txBody>
          <a:bodyPr>
            <a:noAutofit/>
          </a:bodyPr>
          <a:lstStyle/>
          <a:p>
            <a:r>
              <a:rPr lang="en-US" sz="4800" dirty="0"/>
              <a:t>Levels of expertise suggested</a:t>
            </a:r>
            <a:br>
              <a:rPr lang="en-US" sz="4800" dirty="0"/>
            </a:br>
            <a:r>
              <a:rPr lang="en-US" sz="4800" dirty="0"/>
              <a:t>to use </a:t>
            </a:r>
            <a:r>
              <a:rPr lang="en-US" sz="4800" dirty="0" err="1"/>
              <a:t>OpenMDAO</a:t>
            </a:r>
            <a:r>
              <a:rPr lang="en-US" sz="4800" dirty="0"/>
              <a:t> like a pro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571A65C-45F5-47F1-9F0A-9C224966C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438206"/>
              </p:ext>
            </p:extLst>
          </p:nvPr>
        </p:nvGraphicFramePr>
        <p:xfrm>
          <a:off x="3339548" y="1624339"/>
          <a:ext cx="8218241" cy="491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AB53D96-A6F5-4B80-9AF6-D95827A2B820}"/>
              </a:ext>
            </a:extLst>
          </p:cNvPr>
          <p:cNvSpPr txBox="1"/>
          <p:nvPr/>
        </p:nvSpPr>
        <p:spPr>
          <a:xfrm>
            <a:off x="982554" y="5233661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EEC1F-2CB5-4BF2-BC66-9F6ECE3F3AF6}"/>
              </a:ext>
            </a:extLst>
          </p:cNvPr>
          <p:cNvSpPr txBox="1"/>
          <p:nvPr/>
        </p:nvSpPr>
        <p:spPr>
          <a:xfrm>
            <a:off x="982554" y="3429000"/>
            <a:ext cx="2442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Intermediate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62B22-E123-4E0F-84DA-50226C32E68D}"/>
              </a:ext>
            </a:extLst>
          </p:cNvPr>
          <p:cNvSpPr txBox="1"/>
          <p:nvPr/>
        </p:nvSpPr>
        <p:spPr>
          <a:xfrm>
            <a:off x="982554" y="1524489"/>
            <a:ext cx="2107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Roald Amundsen at exploring</a:t>
            </a:r>
          </a:p>
        </p:txBody>
      </p:sp>
    </p:spTree>
    <p:extLst>
      <p:ext uri="{BB962C8B-B14F-4D97-AF65-F5344CB8AC3E}">
        <p14:creationId xmlns:p14="http://schemas.microsoft.com/office/powerpoint/2010/main" val="2407863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47D0A-1D19-4307-A207-008C238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B40C05-2B8D-4CB5-9EDB-456EAE55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18" y="1947234"/>
            <a:ext cx="2860774" cy="436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0FF4A-CF86-4265-B7AA-28BF68C0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b="48371"/>
          <a:stretch/>
        </p:blipFill>
        <p:spPr>
          <a:xfrm>
            <a:off x="838200" y="1842653"/>
            <a:ext cx="6972979" cy="44710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1847A1-E271-8846-BBC5-CF06038E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Lab 0.b: The n2 is your best friend!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D41C9-E63A-FD40-91C8-951FDEA3A6E2}"/>
              </a:ext>
            </a:extLst>
          </p:cNvPr>
          <p:cNvSpPr txBox="1"/>
          <p:nvPr/>
        </p:nvSpPr>
        <p:spPr>
          <a:xfrm>
            <a:off x="279451" y="99006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hierarchy (groups, </a:t>
            </a:r>
          </a:p>
          <a:p>
            <a:r>
              <a:rPr lang="en-US" b="1" dirty="0">
                <a:solidFill>
                  <a:srgbClr val="FF0000"/>
                </a:solidFill>
              </a:rPr>
              <a:t>components, variables)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9D28A-5A34-6443-8D95-374A9072E300}"/>
              </a:ext>
            </a:extLst>
          </p:cNvPr>
          <p:cNvSpPr txBox="1"/>
          <p:nvPr/>
        </p:nvSpPr>
        <p:spPr>
          <a:xfrm>
            <a:off x="5042513" y="5000204"/>
            <a:ext cx="1547263" cy="1200329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Inside a box is within a single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EA748-2638-B644-890A-A1CAA3B48F82}"/>
              </a:ext>
            </a:extLst>
          </p:cNvPr>
          <p:cNvSpPr txBox="1"/>
          <p:nvPr/>
        </p:nvSpPr>
        <p:spPr>
          <a:xfrm>
            <a:off x="4462285" y="2972105"/>
            <a:ext cx="19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CB7D2-EBFC-C24D-8F60-9D0C8E7274B9}"/>
              </a:ext>
            </a:extLst>
          </p:cNvPr>
          <p:cNvSpPr txBox="1"/>
          <p:nvPr/>
        </p:nvSpPr>
        <p:spPr>
          <a:xfrm>
            <a:off x="6753403" y="109319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 and nonlinear solver hierarchy </a:t>
            </a:r>
          </a:p>
          <a:p>
            <a:r>
              <a:rPr lang="en-US" b="1" dirty="0">
                <a:solidFill>
                  <a:srgbClr val="FF0000"/>
                </a:solidFill>
              </a:rPr>
              <a:t>(more on this later…)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3ECCA5-3A1E-E440-A8B9-8A922CC1AEBA}"/>
              </a:ext>
            </a:extLst>
          </p:cNvPr>
          <p:cNvCxnSpPr>
            <a:cxnSpLocks/>
          </p:cNvCxnSpPr>
          <p:nvPr/>
        </p:nvCxnSpPr>
        <p:spPr>
          <a:xfrm>
            <a:off x="938784" y="1584960"/>
            <a:ext cx="786384" cy="257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D8FAA-2AAA-3D46-958B-4A317C5EE32B}"/>
              </a:ext>
            </a:extLst>
          </p:cNvPr>
          <p:cNvCxnSpPr>
            <a:cxnSpLocks/>
          </p:cNvCxnSpPr>
          <p:nvPr/>
        </p:nvCxnSpPr>
        <p:spPr>
          <a:xfrm flipH="1">
            <a:off x="7400544" y="1657808"/>
            <a:ext cx="816864" cy="18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86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4CC7-19D6-4BD8-B268-E42C998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17ABE-AC87-4342-8885-8FB4CFB9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</a:t>
            </a:r>
            <a:r>
              <a:rPr lang="en-US" sz="3200"/>
              <a:t>the problem: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Choice #1: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/>
              <a:t>Choice #2: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81E91-430B-4D95-9AE1-048466B4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</a:t>
            </a:r>
            <a:r>
              <a:rPr lang="en-US" sz="3200"/>
              <a:t>! 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E9284-9648-414C-9C8F-DFA238D5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2DFE6-DCF3-42B9-B7C7-E1E3748E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</a:t>
            </a:r>
            <a:r>
              <a:rPr lang="en-US" sz="4000" dirty="0" err="1"/>
              <a:t>Deriv</a:t>
            </a:r>
            <a:r>
              <a:rPr lang="en-US" sz="4000" dirty="0"/>
              <a:t>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cxnSpLocks/>
            <a:stCxn id="32" idx="1"/>
            <a:endCxn id="22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3085F-6DCF-433D-A5EC-A58853A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68</a:t>
            </a:fld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B38B86B-9CAE-480C-81F9-2E0BDD4575C1}"/>
              </a:ext>
            </a:extLst>
          </p:cNvPr>
          <p:cNvCxnSpPr>
            <a:cxnSpLocks/>
            <a:stCxn id="22" idx="3"/>
            <a:endCxn id="31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3342655-3B1E-47A8-95F9-5E9DE8AD7568}"/>
              </a:ext>
            </a:extLst>
          </p:cNvPr>
          <p:cNvCxnSpPr>
            <a:cxnSpLocks/>
            <a:stCxn id="31" idx="3"/>
            <a:endCxn id="32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69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9F6E29-1363-42F0-B1D2-72EC630213FC}"/>
              </a:ext>
            </a:extLst>
          </p:cNvPr>
          <p:cNvSpPr txBox="1"/>
          <p:nvPr/>
        </p:nvSpPr>
        <p:spPr>
          <a:xfrm>
            <a:off x="6582544" y="2484838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7"/>
            <a:ext cx="10515600" cy="1456772"/>
          </a:xfrm>
        </p:spPr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4322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Developed and supported a team at NASA Glenn since 2008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E067F-3992-40B9-898E-1845DC98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70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4DD514-CAF7-4B23-A020-A6AF50F1C7AD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4143294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71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0C3E2B-03F2-4FB7-9F5E-5EB74129D009}"/>
              </a:ext>
            </a:extLst>
          </p:cNvPr>
          <p:cNvSpPr txBox="1"/>
          <p:nvPr/>
        </p:nvSpPr>
        <p:spPr>
          <a:xfrm>
            <a:off x="9445832" y="508114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Run Model 3, give outputs to Model 1</a:t>
            </a:r>
          </a:p>
        </p:txBody>
      </p:sp>
    </p:spTree>
    <p:extLst>
      <p:ext uri="{BB962C8B-B14F-4D97-AF65-F5344CB8AC3E}">
        <p14:creationId xmlns:p14="http://schemas.microsoft.com/office/powerpoint/2010/main" val="3166736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72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034393-F55A-4283-A9DF-E5987394814D}"/>
              </a:ext>
            </a:extLst>
          </p:cNvPr>
          <p:cNvSpPr txBox="1"/>
          <p:nvPr/>
        </p:nvSpPr>
        <p:spPr>
          <a:xfrm>
            <a:off x="6275851" y="24778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Run Model 1, give outputs to Model 2</a:t>
            </a:r>
          </a:p>
        </p:txBody>
      </p:sp>
    </p:spTree>
    <p:extLst>
      <p:ext uri="{BB962C8B-B14F-4D97-AF65-F5344CB8AC3E}">
        <p14:creationId xmlns:p14="http://schemas.microsoft.com/office/powerpoint/2010/main" val="774665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27191-DD05-47B5-BF87-6BC9EDC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73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481558-6D6F-484B-AF05-FF8F611F234E}"/>
              </a:ext>
            </a:extLst>
          </p:cNvPr>
          <p:cNvSpPr/>
          <p:nvPr/>
        </p:nvSpPr>
        <p:spPr>
          <a:xfrm>
            <a:off x="2801924" y="2178328"/>
            <a:ext cx="2172711" cy="13255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D674D-5A1E-4613-8D21-7BDCF891D7E3}"/>
              </a:ext>
            </a:extLst>
          </p:cNvPr>
          <p:cNvSpPr/>
          <p:nvPr/>
        </p:nvSpPr>
        <p:spPr>
          <a:xfrm>
            <a:off x="4974635" y="3503891"/>
            <a:ext cx="2172711" cy="1325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87B0BE-75D7-4DC8-B179-04C6C4150824}"/>
              </a:ext>
            </a:extLst>
          </p:cNvPr>
          <p:cNvSpPr/>
          <p:nvPr/>
        </p:nvSpPr>
        <p:spPr>
          <a:xfrm>
            <a:off x="7147346" y="4833860"/>
            <a:ext cx="2172711" cy="13255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977C936-7B12-42D0-992C-AEE69D5BCF7F}"/>
              </a:ext>
            </a:extLst>
          </p:cNvPr>
          <p:cNvCxnSpPr>
            <a:cxnSpLocks/>
            <a:stCxn id="29" idx="1"/>
            <a:endCxn id="26" idx="1"/>
          </p:cNvCxnSpPr>
          <p:nvPr/>
        </p:nvCxnSpPr>
        <p:spPr>
          <a:xfrm rot="10800000">
            <a:off x="2801924" y="2841110"/>
            <a:ext cx="4345422" cy="2655532"/>
          </a:xfrm>
          <a:prstGeom prst="bentConnector3">
            <a:avLst>
              <a:gd name="adj1" fmla="val 10526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1230A-B1AD-46E5-9157-BB7FADF2A997}"/>
              </a:ext>
            </a:extLst>
          </p:cNvPr>
          <p:cNvSpPr txBox="1"/>
          <p:nvPr/>
        </p:nvSpPr>
        <p:spPr>
          <a:xfrm>
            <a:off x="2746168" y="5538439"/>
            <a:ext cx="26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Cycle connection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8A4EC20-3ED7-4860-A5BF-5040F20CF61E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4974635" y="2841110"/>
            <a:ext cx="1086356" cy="662781"/>
          </a:xfrm>
          <a:prstGeom prst="bentConnector2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0419300-FD91-4EAA-A9A3-472BF50E7E95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147346" y="4166673"/>
            <a:ext cx="1086356" cy="667187"/>
          </a:xfrm>
          <a:prstGeom prst="bentConnector2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B472E4-998D-4BB6-B6C8-FB797D32CDDA}"/>
              </a:ext>
            </a:extLst>
          </p:cNvPr>
          <p:cNvSpPr txBox="1"/>
          <p:nvPr/>
        </p:nvSpPr>
        <p:spPr>
          <a:xfrm>
            <a:off x="7284503" y="3429000"/>
            <a:ext cx="4907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Run Model 2, give outputs to Model 3</a:t>
            </a:r>
          </a:p>
        </p:txBody>
      </p:sp>
    </p:spTree>
    <p:extLst>
      <p:ext uri="{BB962C8B-B14F-4D97-AF65-F5344CB8AC3E}">
        <p14:creationId xmlns:p14="http://schemas.microsoft.com/office/powerpoint/2010/main" val="2478466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262191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Newton’s Method is simple in one dimension</a:t>
            </a:r>
            <a:br>
              <a:rPr lang="en-US" sz="4000" dirty="0"/>
            </a:br>
            <a:r>
              <a:rPr lang="en-US" sz="4000" dirty="0"/>
              <a:t>(Requires </a:t>
            </a:r>
            <a:r>
              <a:rPr lang="en-US" sz="4000" dirty="0" err="1"/>
              <a:t>derivs</a:t>
            </a:r>
            <a:r>
              <a:rPr lang="en-US" sz="4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74</a:t>
            </a:fld>
            <a:endParaRPr lang="en-US"/>
          </a:p>
        </p:txBody>
      </p:sp>
      <p:pic>
        <p:nvPicPr>
          <p:cNvPr id="1026" name="Picture 2" descr="https://ds055uzetaobb.cloudfront.net/brioche/uploads/7KrMvNiT7l-newtons-method.png?width=2000">
            <a:extLst>
              <a:ext uri="{FF2B5EF4-FFF2-40B4-BE49-F238E27FC236}">
                <a16:creationId xmlns:a16="http://schemas.microsoft.com/office/drawing/2014/main" id="{AD004568-3CDA-4844-A5E2-26D599F8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30" y="2606483"/>
            <a:ext cx="59721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/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b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EA9D38-EAE3-4FA9-8A46-C6F072D24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6" y="3140619"/>
                <a:ext cx="3933098" cy="961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962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9480" cy="88236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Newton Solver for multiple dimensions is a bit more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 that would drive the linearize residuals to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this linear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420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until converged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30CB-D0E5-479F-8D7B-A2BC290A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AA485-163C-7A4B-8CD7-30D556880C78}"/>
              </a:ext>
            </a:extLst>
          </p:cNvPr>
          <p:cNvSpPr/>
          <p:nvPr/>
        </p:nvSpPr>
        <p:spPr>
          <a:xfrm>
            <a:off x="4791694" y="4708566"/>
            <a:ext cx="2351314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7FFA41-361E-49B2-BB1B-6F923366331C}"/>
              </a:ext>
            </a:extLst>
          </p:cNvPr>
          <p:cNvSpPr/>
          <p:nvPr/>
        </p:nvSpPr>
        <p:spPr>
          <a:xfrm>
            <a:off x="3700697" y="2231106"/>
            <a:ext cx="7878772" cy="244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4098386" y="2400002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6A249-B61F-BE4E-B626-2CBAC16540E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967351" y="4414092"/>
            <a:ext cx="0" cy="294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213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04281-7748-4D51-A8CE-E37E8AD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3632E-FCB0-4E1A-8460-2FD4F488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/>
              <a:t># 1 : </a:t>
            </a:r>
            <a:r>
              <a:rPr lang="en-US" dirty="0"/>
              <a:t>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desired range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model by building an 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7A3D6-93D5-4A35-B5F2-4C290916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526214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</a:t>
            </a:r>
            <a:r>
              <a:rPr lang="en-US" sz="3200" i="1"/>
              <a:t>py</a:t>
            </a:r>
            <a:r>
              <a:rPr lang="en-US" sz="3200"/>
              <a:t>)</a:t>
            </a:r>
          </a:p>
          <a:p>
            <a:pPr lvl="1"/>
            <a:r>
              <a:rPr lang="en-US" sz="2800"/>
              <a:t>The numbers that print out are the absolute and relative residuals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</a:t>
            </a:r>
            <a:r>
              <a:rPr lang="en-US" sz="3200"/>
              <a:t>Line 124). </a:t>
            </a:r>
            <a:r>
              <a:rPr lang="en-US" sz="3200" dirty="0"/>
              <a:t>What happens?</a:t>
            </a:r>
          </a:p>
          <a:p>
            <a:pPr lvl="1"/>
            <a:r>
              <a:rPr lang="en-US" sz="2800" dirty="0"/>
              <a:t>Check your partial derivatives (~ </a:t>
            </a:r>
            <a:r>
              <a:rPr lang="en-US" sz="2800"/>
              <a:t>Line 173)</a:t>
            </a:r>
            <a:endParaRPr lang="en-US" sz="2800" dirty="0"/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</a:t>
            </a:r>
            <a:r>
              <a:rPr lang="en-US" sz="3200"/>
              <a:t>Line 178, 179)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ED6C1-2465-4EE0-9EF3-C83516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C20A50-A4D5-4062-B275-5C83FE33E61C}"/>
              </a:ext>
            </a:extLst>
          </p:cNvPr>
          <p:cNvSpPr/>
          <p:nvPr/>
        </p:nvSpPr>
        <p:spPr>
          <a:xfrm>
            <a:off x="7063823" y="4702093"/>
            <a:ext cx="375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Gray et al., 2018, AIAA Aviation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880" y="0"/>
            <a:ext cx="10515600" cy="907415"/>
          </a:xfrm>
        </p:spPr>
        <p:txBody>
          <a:bodyPr>
            <a:normAutofit/>
          </a:bodyPr>
          <a:lstStyle/>
          <a:p>
            <a:r>
              <a:rPr lang="en-US"/>
              <a:t>check_partials output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 dirty="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ExecComp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oew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BatteryWeight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batterywt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  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LoverD</a:t>
            </a:r>
            <a:r>
              <a:rPr lang="en-US" sz="1050" dirty="0">
                <a:latin typeface="Lucida Console" panose="020B0609040504020204" pitchFamily="49" charset="0"/>
              </a:rPr>
              <a:t>'        | 0.0000e+00 | 9.6353e+01 | 9.6353e+01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   | 0.0000e+00 | 3.2118e-01 | 3.2118e-01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eta_electric</a:t>
            </a:r>
            <a:r>
              <a:rPr lang="en-US" sz="1050" dirty="0">
                <a:latin typeface="Lucida Console" panose="020B0609040504020204" pitchFamily="49" charset="0"/>
              </a:rPr>
              <a:t>'  | 0.0000e+00 | 2.0946e+03 | 2.0946e+03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eta_prop</a:t>
            </a:r>
            <a:r>
              <a:rPr lang="en-US" sz="1050" dirty="0">
                <a:latin typeface="Lucida Console" panose="020B0609040504020204" pitchFamily="49" charset="0"/>
              </a:rPr>
              <a:t>'      | 0.0000e+00 | 2.3218e+03 | 2.3218e+03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range_desired</a:t>
            </a:r>
            <a:r>
              <a:rPr lang="en-US" sz="1050" dirty="0">
                <a:latin typeface="Lucida Console" panose="020B0609040504020204" pitchFamily="49" charset="0"/>
              </a:rPr>
              <a:t>' | 0.0000e+00 | 1.2847e+01 | 1.2847e+01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spec_energy</a:t>
            </a:r>
            <a:r>
              <a:rPr lang="en-US" sz="1050" dirty="0">
                <a:latin typeface="Lucida Console" panose="020B0609040504020204" pitchFamily="49" charset="0"/>
              </a:rPr>
              <a:t>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W_payload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4E8B6-148C-4DA0-8F55-6925F604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78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</a:t>
            </a:r>
            <a:r>
              <a:rPr lang="en-US"/>
              <a:t>Aircraft Sizing continued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3" y="1741854"/>
            <a:ext cx="6682458" cy="4751021"/>
          </a:xfrm>
        </p:spPr>
        <p:txBody>
          <a:bodyPr>
            <a:normAutofit/>
          </a:bodyPr>
          <a:lstStyle/>
          <a:p>
            <a:r>
              <a:rPr lang="en-US" dirty="0"/>
              <a:t>Switch back to the Gauss-Seidel solver</a:t>
            </a:r>
          </a:p>
          <a:p>
            <a:r>
              <a:rPr lang="en-US" dirty="0"/>
              <a:t>Switch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dirty="0"/>
              <a:t> component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solves 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08C92-79E7-4413-8877-F20E4B1B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12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4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</a:t>
            </a:r>
            <a:r>
              <a:rPr lang="en-US"/>
              <a:t>is easy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87</a:t>
            </a:fld>
            <a:endParaRPr lang="en-US"/>
          </a:p>
        </p:txBody>
      </p:sp>
      <p:sp>
        <p:nvSpPr>
          <p:cNvPr id="30" name="[Martins et al., ACM TOMS, 2003]">
            <a:hlinkClick r:id="rId5"/>
            <a:extLst>
              <a:ext uri="{FF2B5EF4-FFF2-40B4-BE49-F238E27FC236}">
                <a16:creationId xmlns:a16="http://schemas.microsoft.com/office/drawing/2014/main" id="{349A6965-25B7-400B-BC17-253F4E00131A}"/>
              </a:ext>
            </a:extLst>
          </p:cNvPr>
          <p:cNvSpPr txBox="1"/>
          <p:nvPr/>
        </p:nvSpPr>
        <p:spPr>
          <a:xfrm>
            <a:off x="6530530" y="5890753"/>
            <a:ext cx="416013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2000" dirty="0"/>
              <a:t>[Martins et al., </a:t>
            </a:r>
            <a:r>
              <a:rPr sz="2000" i="1" dirty="0"/>
              <a:t>ACM TOMS,</a:t>
            </a:r>
            <a:r>
              <a:rPr sz="2000" dirty="0"/>
              <a:t> 2003]</a:t>
            </a:r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as_span_sweep_chord_7x71.mp4" descr="oas_span_sweep_chord_7x71.mp4">
            <a:extLst>
              <a:ext uri="{FF2B5EF4-FFF2-40B4-BE49-F238E27FC236}">
                <a16:creationId xmlns:a16="http://schemas.microsoft.com/office/drawing/2014/main" id="{9C657884-B8DF-41C3-B70E-F68624AE96EE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96000" y="1568441"/>
            <a:ext cx="6096000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5C007-23D6-4F60-968F-039667B3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76B22A-5BF0-4CD9-B49B-C4D2EAFA4E52}"/>
              </a:ext>
            </a:extLst>
          </p:cNvPr>
          <p:cNvSpPr/>
          <p:nvPr/>
        </p:nvSpPr>
        <p:spPr>
          <a:xfrm>
            <a:off x="7104054" y="5769681"/>
            <a:ext cx="407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Chauhan and Martins, SMO 2019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model set 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cost 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25792</TotalTime>
  <Words>4486</Words>
  <Application>Microsoft Office PowerPoint</Application>
  <PresentationFormat>Widescreen</PresentationFormat>
  <Paragraphs>896</Paragraphs>
  <Slides>136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6" baseType="lpstr">
      <vt:lpstr>Arial</vt:lpstr>
      <vt:lpstr>Calibri</vt:lpstr>
      <vt:lpstr>Cambria Math</vt:lpstr>
      <vt:lpstr>Courier New</vt:lpstr>
      <vt:lpstr>Helvetica</vt:lpstr>
      <vt:lpstr>Helvetica Light</vt:lpstr>
      <vt:lpstr>Helvetica Neue Light</vt:lpstr>
      <vt:lpstr>Lucida Console</vt:lpstr>
      <vt:lpstr>Lucida Grande</vt:lpstr>
      <vt:lpstr>Office Theme</vt:lpstr>
      <vt:lpstr>PowerPoint Presentation</vt:lpstr>
      <vt:lpstr>Acknowledgements</vt:lpstr>
      <vt:lpstr>Download these slides and tutorial scripts from GitHub</vt:lpstr>
      <vt:lpstr>The OpenMDAO and MAUD papers are worthwhile references</vt:lpstr>
      <vt:lpstr>Levels of expertise suggested to use OpenMDAO</vt:lpstr>
      <vt:lpstr>Levels of expertise suggested to use OpenMDAO like a pro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Brief introduction to optimization terms</vt:lpstr>
      <vt:lpstr>PowerPoint Presentation</vt:lpstr>
      <vt:lpstr>PowerPoint Presentation</vt:lpstr>
      <vt:lpstr>Gradient-based methods take  a more direct path to the optimum</vt:lpstr>
      <vt:lpstr>Gradient-based optimization is the only hope  for large numbers of design variables</vt:lpstr>
      <vt:lpstr>Methods for computing derivatives</vt:lpstr>
      <vt:lpstr>Overview of today’s activities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advanced numerical methods</vt:lpstr>
      <vt:lpstr>OpenMDAO has advanced numerical methods</vt:lpstr>
      <vt:lpstr>OpenMDAO has advanced numerical methods</vt:lpstr>
      <vt:lpstr>OpenMDAO problem hierarchy</vt:lpstr>
      <vt:lpstr>PowerPoint Presentation</vt:lpstr>
      <vt:lpstr>OpenMDAO problem hierarchy</vt:lpstr>
      <vt:lpstr>PowerPoint Presentation</vt:lpstr>
      <vt:lpstr>PowerPoint Presentation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IndepVarComp example</vt:lpstr>
      <vt:lpstr>Groups: organizing components</vt:lpstr>
      <vt:lpstr>Grouping components</vt:lpstr>
      <vt:lpstr>Grouping components</vt:lpstr>
      <vt:lpstr>Grouping components</vt:lpstr>
      <vt:lpstr>Grouping components</vt:lpstr>
      <vt:lpstr>Grouping components</vt:lpstr>
      <vt:lpstr>Grouping components</vt:lpstr>
      <vt:lpstr>Grouping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The n2 is your best friend!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(Deriv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Newton’s Method is simple in one dimension (Requires derivs)</vt:lpstr>
      <vt:lpstr>Newton Solver for multiple dimensions is a bit more complex</vt:lpstr>
      <vt:lpstr>Newton Solver needs some partial derivatives! </vt:lpstr>
      <vt:lpstr>Partial Derivatives in OpenMDAO</vt:lpstr>
      <vt:lpstr>Lab # 1 : Aircraft Sizing</vt:lpstr>
      <vt:lpstr>Lab # 1 : Aircraft Sizing</vt:lpstr>
      <vt:lpstr>check_partials output</vt:lpstr>
      <vt:lpstr>Lab # 1 : Aircraft Sizing continued</vt:lpstr>
      <vt:lpstr>Optimization with and  without analytic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Wrapping external codes</vt:lpstr>
      <vt:lpstr>OpenMDAO has two file wrapper components in the standard library</vt:lpstr>
      <vt:lpstr>ExternalCodeComp</vt:lpstr>
      <vt:lpstr>ExternalCodeImplicitComp</vt:lpstr>
      <vt:lpstr>Lab #3: Beam optimization with file wrapped external codes</vt:lpstr>
      <vt:lpstr>Advanced Topics</vt:lpstr>
      <vt:lpstr>Model architecting</vt:lpstr>
      <vt:lpstr>Model architecting example</vt:lpstr>
      <vt:lpstr>Vectorization</vt:lpstr>
      <vt:lpstr>Vectorization</vt:lpstr>
      <vt:lpstr>Vectorization</vt:lpstr>
      <vt:lpstr>Implicit Components</vt:lpstr>
      <vt:lpstr>Getting system derivatives efficiently: automatic Jacobian coloring</vt:lpstr>
      <vt:lpstr>Getting system derivatives efficiently: automatic Jacobian coloring</vt:lpstr>
      <vt:lpstr>PowerPoint Presentation</vt:lpstr>
      <vt:lpstr>PowerPoint Presentation</vt:lpstr>
      <vt:lpstr>PowerPoint Presentation</vt:lpstr>
      <vt:lpstr>PowerPoint Presentation</vt:lpstr>
      <vt:lpstr>Debugging tools</vt:lpstr>
      <vt:lpstr>Connection viewer: openmdao view_connections &lt;file.py&gt;</vt:lpstr>
      <vt:lpstr>Speed and memory profiling: openmdao iprof &lt;file.py&gt;</vt:lpstr>
      <vt:lpstr>Call tracing: openmdao call_tree &lt;method&gt;</vt:lpstr>
      <vt:lpstr>Surrogate modeling</vt:lpstr>
      <vt:lpstr>Surrogate modeling</vt:lpstr>
      <vt:lpstr>Trajectory optimization: Dymos</vt:lpstr>
      <vt:lpstr>Propulsion optimization: PyCycle</vt:lpstr>
      <vt:lpstr>Recap of today’s activities</vt:lpstr>
      <vt:lpstr>Tusen takk!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868</cp:revision>
  <dcterms:created xsi:type="dcterms:W3CDTF">2017-11-15T13:23:23Z</dcterms:created>
  <dcterms:modified xsi:type="dcterms:W3CDTF">2019-08-28T21:19:56Z</dcterms:modified>
</cp:coreProperties>
</file>